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36" r:id="rId3"/>
    <p:sldId id="368" r:id="rId4"/>
    <p:sldId id="290" r:id="rId5"/>
    <p:sldId id="369" r:id="rId6"/>
    <p:sldId id="333" r:id="rId7"/>
    <p:sldId id="356" r:id="rId8"/>
    <p:sldId id="335" r:id="rId9"/>
    <p:sldId id="337" r:id="rId10"/>
    <p:sldId id="339" r:id="rId11"/>
    <p:sldId id="370" r:id="rId12"/>
    <p:sldId id="340" r:id="rId13"/>
    <p:sldId id="342" r:id="rId14"/>
    <p:sldId id="343" r:id="rId15"/>
    <p:sldId id="362" r:id="rId16"/>
    <p:sldId id="357" r:id="rId17"/>
    <p:sldId id="345" r:id="rId18"/>
    <p:sldId id="346" r:id="rId19"/>
    <p:sldId id="347" r:id="rId20"/>
    <p:sldId id="349" r:id="rId21"/>
    <p:sldId id="351" r:id="rId22"/>
    <p:sldId id="360" r:id="rId23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D1FF"/>
    <a:srgbClr val="DAECB2"/>
    <a:srgbClr val="E9F4AA"/>
    <a:srgbClr val="ECB6B2"/>
    <a:srgbClr val="EBCFB3"/>
    <a:srgbClr val="DEB8DB"/>
    <a:srgbClr val="E6B0D7"/>
    <a:srgbClr val="F6EBE6"/>
    <a:srgbClr val="E5C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2" autoAdjust="0"/>
    <p:restoredTop sz="92228" autoAdjust="0"/>
  </p:normalViewPr>
  <p:slideViewPr>
    <p:cSldViewPr>
      <p:cViewPr>
        <p:scale>
          <a:sx n="90" d="100"/>
          <a:sy n="90" d="100"/>
        </p:scale>
        <p:origin x="-1109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187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4187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4B0735-5588-452E-8D1B-790ACFB465BF}" type="datetimeFigureOut">
              <a:rPr lang="ru-RU"/>
              <a:pPr>
                <a:defRPr/>
              </a:pPr>
              <a:t>13.10.2015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5" tIns="46013" rIns="92025" bIns="46013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7" y="4690822"/>
            <a:ext cx="5438463" cy="4442939"/>
          </a:xfrm>
          <a:prstGeom prst="rect">
            <a:avLst/>
          </a:prstGeom>
        </p:spPr>
        <p:txBody>
          <a:bodyPr vert="horz" lIns="92025" tIns="46013" rIns="92025" bIns="4601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486"/>
            <a:ext cx="2944958" cy="494187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098" y="9378486"/>
            <a:ext cx="2944958" cy="494187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6C3383E-E006-4919-BC0D-6A1FDE2570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079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C471-3705-488C-AF79-2CDDD3A42D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7F946-141C-43A2-A5AE-E897F0C9BE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5D67D-130E-455F-A506-89E249CC19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1FF98-38B8-4A56-929F-65CD337C86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D8E81-5332-4737-B366-77142FA505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F8407-262A-420A-A942-F64E600DE3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7C689-B19A-46D8-BD92-C2BC16F96A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A5537-F78E-4153-862A-F0D5A133A1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6BBAA-9CB7-4A09-8796-FA1CC9A9E5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738B1-D552-43EF-A790-6C9CBCECB7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08645-5BDC-4A30-ADCB-47C474E3D5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FAD04-7CAD-4AB0-9F4C-E3454ADEAF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94B45-6FD1-4E13-BA0F-B8866D3382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16D1B-B358-40F1-9A5D-CA1828B52F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D65EAD9-17D5-4394-B3CF-A1D55EC260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hyperlink" Target="http://www.avtoshkola-dosaaf.ru/images/foto/o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.png"/><Relationship Id="rId10" Type="http://schemas.openxmlformats.org/officeDocument/2006/relationships/image" Target="../media/image47.jpeg"/><Relationship Id="rId4" Type="http://schemas.openxmlformats.org/officeDocument/2006/relationships/hyperlink" Target="http://dosaafzao.ru/photosview.htm?photos/DSC_3084" TargetMode="External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58.jpeg"/><Relationship Id="rId5" Type="http://schemas.openxmlformats.org/officeDocument/2006/relationships/image" Target="../media/image54.png"/><Relationship Id="rId10" Type="http://schemas.openxmlformats.org/officeDocument/2006/relationships/hyperlink" Target="http://www.dosaaf77region.ru/fotogalerei/7-2012-08-24-06-36-30/detail/205-sioeglksmdg56465128?tmpl=component" TargetMode="External"/><Relationship Id="rId4" Type="http://schemas.openxmlformats.org/officeDocument/2006/relationships/image" Target="../media/image53.jpe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58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hyperlink" Target="http://www.dosaaf77region.ru/fotogalerei/7-2012-08-24-06-36-30/detail/205-sioeglksmdg56465128?tmpl=component" TargetMode="External"/><Relationship Id="rId2" Type="http://schemas.openxmlformats.org/officeDocument/2006/relationships/image" Target="../media/image59.jpe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0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5.png"/><Relationship Id="rId2" Type="http://schemas.openxmlformats.org/officeDocument/2006/relationships/image" Target="../media/image71.jpeg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5.pn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112.jpeg"/><Relationship Id="rId7" Type="http://schemas.openxmlformats.org/officeDocument/2006/relationships/image" Target="../media/image90.jpeg"/><Relationship Id="rId12" Type="http://schemas.openxmlformats.org/officeDocument/2006/relationships/image" Target="../media/image120.jpeg"/><Relationship Id="rId2" Type="http://schemas.openxmlformats.org/officeDocument/2006/relationships/image" Target="../media/image111.jpe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image" Target="../media/image119.jpeg"/><Relationship Id="rId5" Type="http://schemas.openxmlformats.org/officeDocument/2006/relationships/image" Target="../media/image114.jpeg"/><Relationship Id="rId15" Type="http://schemas.openxmlformats.org/officeDocument/2006/relationships/image" Target="../media/image123.jpeg"/><Relationship Id="rId10" Type="http://schemas.openxmlformats.org/officeDocument/2006/relationships/image" Target="../media/image118.jpeg"/><Relationship Id="rId4" Type="http://schemas.openxmlformats.org/officeDocument/2006/relationships/image" Target="../media/image113.jpe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18" Type="http://schemas.openxmlformats.org/officeDocument/2006/relationships/image" Target="../media/image14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jpeg"/><Relationship Id="rId2" Type="http://schemas.openxmlformats.org/officeDocument/2006/relationships/image" Target="../media/image130.jpeg"/><Relationship Id="rId16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10" Type="http://schemas.openxmlformats.org/officeDocument/2006/relationships/image" Target="../media/image138.jpeg"/><Relationship Id="rId19" Type="http://schemas.openxmlformats.org/officeDocument/2006/relationships/image" Target="../media/image5.pn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158.jpeg"/><Relationship Id="rId18" Type="http://schemas.openxmlformats.org/officeDocument/2006/relationships/image" Target="../media/image163.jpeg"/><Relationship Id="rId26" Type="http://schemas.openxmlformats.org/officeDocument/2006/relationships/image" Target="../media/image171.jpeg"/><Relationship Id="rId3" Type="http://schemas.openxmlformats.org/officeDocument/2006/relationships/image" Target="../media/image148.jpeg"/><Relationship Id="rId21" Type="http://schemas.openxmlformats.org/officeDocument/2006/relationships/image" Target="../media/image166.jpeg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17" Type="http://schemas.openxmlformats.org/officeDocument/2006/relationships/image" Target="../media/image162.jpeg"/><Relationship Id="rId25" Type="http://schemas.openxmlformats.org/officeDocument/2006/relationships/image" Target="../media/image170.jpeg"/><Relationship Id="rId2" Type="http://schemas.openxmlformats.org/officeDocument/2006/relationships/image" Target="../media/image147.jpeg"/><Relationship Id="rId16" Type="http://schemas.openxmlformats.org/officeDocument/2006/relationships/image" Target="../media/image161.jpeg"/><Relationship Id="rId20" Type="http://schemas.openxmlformats.org/officeDocument/2006/relationships/image" Target="../media/image165.jpeg"/><Relationship Id="rId29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11" Type="http://schemas.openxmlformats.org/officeDocument/2006/relationships/image" Target="../media/image156.jpeg"/><Relationship Id="rId24" Type="http://schemas.openxmlformats.org/officeDocument/2006/relationships/image" Target="../media/image169.jpeg"/><Relationship Id="rId32" Type="http://schemas.openxmlformats.org/officeDocument/2006/relationships/image" Target="../media/image5.png"/><Relationship Id="rId5" Type="http://schemas.openxmlformats.org/officeDocument/2006/relationships/image" Target="../media/image150.jpeg"/><Relationship Id="rId15" Type="http://schemas.openxmlformats.org/officeDocument/2006/relationships/image" Target="../media/image160.jpeg"/><Relationship Id="rId23" Type="http://schemas.openxmlformats.org/officeDocument/2006/relationships/image" Target="../media/image168.jpeg"/><Relationship Id="rId28" Type="http://schemas.openxmlformats.org/officeDocument/2006/relationships/image" Target="../media/image173.jpeg"/><Relationship Id="rId10" Type="http://schemas.openxmlformats.org/officeDocument/2006/relationships/image" Target="../media/image155.jpeg"/><Relationship Id="rId19" Type="http://schemas.openxmlformats.org/officeDocument/2006/relationships/image" Target="../media/image164.jpeg"/><Relationship Id="rId31" Type="http://schemas.openxmlformats.org/officeDocument/2006/relationships/image" Target="../media/image176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Relationship Id="rId14" Type="http://schemas.openxmlformats.org/officeDocument/2006/relationships/image" Target="../media/image159.jpeg"/><Relationship Id="rId22" Type="http://schemas.openxmlformats.org/officeDocument/2006/relationships/image" Target="../media/image167.jpeg"/><Relationship Id="rId27" Type="http://schemas.openxmlformats.org/officeDocument/2006/relationships/image" Target="../media/image172.jpeg"/><Relationship Id="rId30" Type="http://schemas.openxmlformats.org/officeDocument/2006/relationships/image" Target="../media/image1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12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11" Type="http://schemas.openxmlformats.org/officeDocument/2006/relationships/image" Target="../media/image185.jpeg"/><Relationship Id="rId5" Type="http://schemas.openxmlformats.org/officeDocument/2006/relationships/image" Target="../media/image179.jpeg"/><Relationship Id="rId10" Type="http://schemas.openxmlformats.org/officeDocument/2006/relationships/image" Target="../media/image184.jpeg"/><Relationship Id="rId4" Type="http://schemas.openxmlformats.org/officeDocument/2006/relationships/image" Target="../media/image178.jpeg"/><Relationship Id="rId9" Type="http://schemas.openxmlformats.org/officeDocument/2006/relationships/image" Target="../media/image18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5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hyperlink" Target="http://www.dosaaf-centr.ru/allimages/kinds/6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60363"/>
            <a:ext cx="8567738" cy="4048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Общероссийская общественно-государственная организация </a:t>
            </a:r>
            <a:b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«Добровольное общество содействия армии, авиации и флоту России»</a:t>
            </a:r>
          </a:p>
        </p:txBody>
      </p:sp>
      <p:sp>
        <p:nvSpPr>
          <p:cNvPr id="2" name="TextBox 22"/>
          <p:cNvSpPr txBox="1">
            <a:spLocks noChangeArrowheads="1"/>
          </p:cNvSpPr>
          <p:nvPr/>
        </p:nvSpPr>
        <p:spPr bwMode="auto">
          <a:xfrm>
            <a:off x="755650" y="3000372"/>
            <a:ext cx="7608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РЕГИОНАЛЬНОЕ ОТДЕЛЕНИЕ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ДОСААФ РОССИИ ГОРОДА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МОСКВЫ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143512"/>
            <a:ext cx="147637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143512"/>
            <a:ext cx="144145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5143512"/>
            <a:ext cx="1484312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5214950"/>
            <a:ext cx="98901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1071546"/>
            <a:ext cx="1500198" cy="150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454025" y="1025858"/>
            <a:ext cx="81740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подготовки граждан по военно-учетным специальностям и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массовым техническим профессиям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образовательные учреждения ДОСААФ России имеют соответствующую материально-техническую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базу: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88913"/>
            <a:ext cx="8172450" cy="936625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Материально-техническая база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образовательных учреждений ДОСААФ России</a:t>
            </a:r>
          </a:p>
        </p:txBody>
      </p:sp>
      <p:pic>
        <p:nvPicPr>
          <p:cNvPr id="11269" name="Picture 2" descr="О школе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5388" y="4732338"/>
            <a:ext cx="13335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http://dosaafzao.ru/photos_min/DSC_3084.JPG">
            <a:hlinkClick r:id="rId4" tooltip="Щелчок мыши для просмотра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5488" y="4664075"/>
            <a:ext cx="14970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0" descr="http://dosaafzao.ru/photos_min/15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8" y="4622800"/>
            <a:ext cx="13922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2" descr="http://dosaafzao.ru/photos_min/13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4538" y="5734050"/>
            <a:ext cx="14779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6" descr="http://www.umc-algoritm.ru/upload/iblock/63b/63b75ab41a5798b0d7c01e22f2961eb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200" y="5019675"/>
            <a:ext cx="13017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8" descr="http://www.umc-algoritm.ru/upload/iblock/4f4/4f4be926fae7fd16e73d7e6b27bdc1a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950" y="5753100"/>
            <a:ext cx="141287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20" descr="http://www.umc-algoritm.ru/upload/iblock/4db/4db0bab1124e1a8d571f0f51409c1eb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3775" y="5830888"/>
            <a:ext cx="1311275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2" descr="http://www.umc-algoritm.ru/upload/iblock/14c/14c5aee9801b4c58bd0487356eeaab5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1738" y="5805488"/>
            <a:ext cx="1363662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26" descr="http://dosaaf-auto.ru/img/img_2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5538" y="5141913"/>
            <a:ext cx="1285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28" descr="http://dosaaf-auto.ru/img/img_21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73775" y="4751388"/>
            <a:ext cx="1311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Rectangle 6"/>
          <p:cNvSpPr>
            <a:spLocks noChangeArrowheads="1"/>
          </p:cNvSpPr>
          <p:nvPr/>
        </p:nvSpPr>
        <p:spPr bwMode="auto">
          <a:xfrm>
            <a:off x="323850" y="1738767"/>
            <a:ext cx="3489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подготовки граждан по военно-учетным специальностям</a:t>
            </a:r>
          </a:p>
        </p:txBody>
      </p:sp>
      <p:sp>
        <p:nvSpPr>
          <p:cNvPr id="11280" name="Rectangle 6"/>
          <p:cNvSpPr>
            <a:spLocks noChangeArrowheads="1"/>
          </p:cNvSpPr>
          <p:nvPr/>
        </p:nvSpPr>
        <p:spPr bwMode="auto">
          <a:xfrm>
            <a:off x="4465638" y="1756747"/>
            <a:ext cx="4421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подготовки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граждан массовым техническим профессиям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1" name="Rectangle 6"/>
          <p:cNvSpPr>
            <a:spLocks noChangeArrowheads="1"/>
          </p:cNvSpPr>
          <p:nvPr/>
        </p:nvSpPr>
        <p:spPr bwMode="auto">
          <a:xfrm>
            <a:off x="203655" y="2204864"/>
            <a:ext cx="400526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Учебные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кабинеты с мультимедийными комплексами;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Компьютерные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кабинеты (классы) - 8;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Мультимедийные  комплексы – 31;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Автомобили-тренажеры;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Медицинские и методические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кабинеты.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Учебные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автомобили группы А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86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ед.,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в том числе:   УРАЛ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КАМАЗ –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 57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.; ЗИЛ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Автобусы –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.; Автоприцеп – 1 ед.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82" name="Picture 6" descr="http://avtoschoolcao.ru/images/stories/tre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78663" y="5241925"/>
            <a:ext cx="735012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3" name="Rectangle 6"/>
          <p:cNvSpPr>
            <a:spLocks noChangeArrowheads="1"/>
          </p:cNvSpPr>
          <p:nvPr/>
        </p:nvSpPr>
        <p:spPr bwMode="auto">
          <a:xfrm>
            <a:off x="4541044" y="2297296"/>
            <a:ext cx="3987799" cy="241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Учебные кабинеты с мультимедийными комплексами;</a:t>
            </a:r>
          </a:p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Компьютерные кабинеты (классы) - 8;</a:t>
            </a:r>
          </a:p>
          <a:p>
            <a:pPr lvl="0"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Мультимедийные  комплексы – 3;</a:t>
            </a:r>
          </a:p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Площадки для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вождения – 11.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Учебные автомобили группы Б –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92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ед., в том числе: Легковые  - 84 ед.; Грузовые –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4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ед.; Автобусы – 4 ед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.; учебные мотоциклы – 4 ед.; учебные автоприцепы – 9 ед.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244395"/>
            <a:ext cx="6912768" cy="55041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600" b="1" kern="1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Структура системы военно-патриотического </a:t>
            </a:r>
            <a:r>
              <a:rPr lang="ru-RU" sz="1600" b="1" kern="12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воспитания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b="1" kern="12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Регионального </a:t>
            </a:r>
            <a:r>
              <a:rPr lang="ru-RU" sz="1600" b="1" kern="1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отделения ДОСААФ России</a:t>
            </a:r>
            <a:r>
              <a:rPr lang="ru-RU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г. Москвы</a:t>
            </a:r>
            <a:endParaRPr lang="ru-RU" sz="16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646391" y="999102"/>
            <a:ext cx="7776864" cy="515809"/>
          </a:xfrm>
          <a:prstGeom prst="rect">
            <a:avLst/>
          </a:prstGeom>
          <a:solidFill>
            <a:srgbClr val="F6EBE6"/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Соглашение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между Правительством Москвы, Военным комиссариатом г. Москвы и РО ДОСААФ России г. Москвы в области военно-патриотического воспитания молодежи, подготовке граждан к военной службе…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450196" y="2072601"/>
            <a:ext cx="2561964" cy="51580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РО ДОСААФ России  г. Москвы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273812" y="2084354"/>
            <a:ext cx="2232248" cy="504056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50000">
                <a:srgbClr val="FDE9D9"/>
              </a:gs>
              <a:gs pos="100000">
                <a:srgbClr val="92D050"/>
              </a:gs>
            </a:gsLst>
            <a:lin ang="189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Военный комиссариат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290786" y="2936898"/>
            <a:ext cx="2198301" cy="996158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50000">
                <a:srgbClr val="FDE9D9"/>
              </a:gs>
              <a:gs pos="100000">
                <a:srgbClr val="92D050"/>
              </a:gs>
            </a:gsLst>
            <a:lin ang="189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Районные отделения военного комиссариата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3667" y="2912309"/>
            <a:ext cx="2622795" cy="1020747"/>
          </a:xfrm>
          <a:prstGeom prst="rect">
            <a:avLst/>
          </a:prstGeom>
          <a:solidFill>
            <a:srgbClr val="ECB6B2"/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171450" marR="0" lvl="0" indent="-1714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ВП    и ГВ    г. Москвы;  </a:t>
            </a:r>
          </a:p>
          <a:p>
            <a:pPr marL="171450" marR="0" lvl="0" indent="-1714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Префектуры АО    г. Москвы;</a:t>
            </a:r>
          </a:p>
          <a:p>
            <a:pPr marL="171450" marR="0" lvl="0" indent="-1714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Общественные организации;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593667" y="2072601"/>
            <a:ext cx="2631022" cy="515809"/>
          </a:xfrm>
          <a:prstGeom prst="rect">
            <a:avLst/>
          </a:prstGeom>
          <a:solidFill>
            <a:srgbClr val="ECB6B2"/>
          </a:soli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Правительство Москвы </a:t>
            </a:r>
          </a:p>
        </p:txBody>
      </p:sp>
      <p:cxnSp>
        <p:nvCxnSpPr>
          <p:cNvPr id="2048" name="Прямая соединительная линия 2047"/>
          <p:cNvCxnSpPr/>
          <p:nvPr/>
        </p:nvCxnSpPr>
        <p:spPr bwMode="auto">
          <a:xfrm>
            <a:off x="4534823" y="1772816"/>
            <a:ext cx="28636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8" name="Прямая со стрелкой 2057"/>
          <p:cNvCxnSpPr>
            <a:endCxn id="7" idx="0"/>
          </p:cNvCxnSpPr>
          <p:nvPr/>
        </p:nvCxnSpPr>
        <p:spPr bwMode="auto">
          <a:xfrm>
            <a:off x="7389936" y="1784569"/>
            <a:ext cx="0" cy="2997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62" name="Прямая соединительная линия 2061"/>
          <p:cNvCxnSpPr/>
          <p:nvPr/>
        </p:nvCxnSpPr>
        <p:spPr bwMode="auto">
          <a:xfrm flipH="1">
            <a:off x="1854833" y="1772816"/>
            <a:ext cx="26992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4" name="Прямая со стрелкой 2063"/>
          <p:cNvCxnSpPr/>
          <p:nvPr/>
        </p:nvCxnSpPr>
        <p:spPr bwMode="auto">
          <a:xfrm>
            <a:off x="1854833" y="1772816"/>
            <a:ext cx="0" cy="2997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66" name="Прямая со стрелкой 2065"/>
          <p:cNvCxnSpPr>
            <a:stCxn id="28" idx="3"/>
            <a:endCxn id="5" idx="1"/>
          </p:cNvCxnSpPr>
          <p:nvPr/>
        </p:nvCxnSpPr>
        <p:spPr bwMode="auto">
          <a:xfrm>
            <a:off x="3224689" y="2330506"/>
            <a:ext cx="225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82" name="Прямая со стрелкой 2081"/>
          <p:cNvCxnSpPr>
            <a:stCxn id="7" idx="1"/>
            <a:endCxn id="5" idx="3"/>
          </p:cNvCxnSpPr>
          <p:nvPr/>
        </p:nvCxnSpPr>
        <p:spPr bwMode="auto">
          <a:xfrm flipH="1" flipV="1">
            <a:off x="6012160" y="2330506"/>
            <a:ext cx="261652" cy="5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85" name="Прямая со стрелкой 2084"/>
          <p:cNvCxnSpPr/>
          <p:nvPr/>
        </p:nvCxnSpPr>
        <p:spPr bwMode="auto">
          <a:xfrm>
            <a:off x="4534823" y="2588410"/>
            <a:ext cx="0" cy="348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87" name="Прямая соединительная линия 2086"/>
          <p:cNvCxnSpPr/>
          <p:nvPr/>
        </p:nvCxnSpPr>
        <p:spPr bwMode="auto">
          <a:xfrm>
            <a:off x="4534823" y="2762653"/>
            <a:ext cx="28636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9" name="Прямая со стрелкой 2088"/>
          <p:cNvCxnSpPr>
            <a:stCxn id="7" idx="2"/>
            <a:endCxn id="8" idx="0"/>
          </p:cNvCxnSpPr>
          <p:nvPr/>
        </p:nvCxnSpPr>
        <p:spPr bwMode="auto">
          <a:xfrm>
            <a:off x="7389936" y="2588410"/>
            <a:ext cx="1" cy="34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97" name="Прямая соединительная линия 2096"/>
          <p:cNvCxnSpPr/>
          <p:nvPr/>
        </p:nvCxnSpPr>
        <p:spPr bwMode="auto">
          <a:xfrm flipH="1" flipV="1">
            <a:off x="1854833" y="2762653"/>
            <a:ext cx="2679990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99" name="Прямая со стрелкой 2098"/>
          <p:cNvCxnSpPr/>
          <p:nvPr/>
        </p:nvCxnSpPr>
        <p:spPr bwMode="auto">
          <a:xfrm>
            <a:off x="1854833" y="2762653"/>
            <a:ext cx="0" cy="1496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01" name="Прямая соединительная линия 2100"/>
          <p:cNvCxnSpPr>
            <a:stCxn id="28" idx="2"/>
            <a:endCxn id="28" idx="2"/>
          </p:cNvCxnSpPr>
          <p:nvPr/>
        </p:nvCxnSpPr>
        <p:spPr bwMode="auto">
          <a:xfrm>
            <a:off x="1909178" y="258841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3" name="Прямая соединительная линия 2102"/>
          <p:cNvCxnSpPr/>
          <p:nvPr/>
        </p:nvCxnSpPr>
        <p:spPr bwMode="auto">
          <a:xfrm flipV="1">
            <a:off x="1854833" y="2588410"/>
            <a:ext cx="0" cy="1742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Rectangle 9"/>
          <p:cNvSpPr>
            <a:spLocks noChangeArrowheads="1"/>
          </p:cNvSpPr>
          <p:nvPr/>
        </p:nvSpPr>
        <p:spPr bwMode="auto">
          <a:xfrm>
            <a:off x="593666" y="4312857"/>
            <a:ext cx="2622795" cy="1256576"/>
          </a:xfrm>
          <a:prstGeom prst="rect">
            <a:avLst/>
          </a:prstGeom>
          <a:solidFill>
            <a:srgbClr val="ECB6B2"/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171450" marR="0" lvl="0" indent="-1714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Муниципалитеты АО;  </a:t>
            </a:r>
          </a:p>
          <a:p>
            <a:pPr marL="171450" marR="0" lvl="0" indent="-1714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Управы АО;</a:t>
            </a:r>
          </a:p>
          <a:p>
            <a:pPr marL="171450" marR="0" lvl="0" indent="-1714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СОШ и колледжи ( ОБЖ, 5-е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сборы)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Прямая со стрелкой 76"/>
          <p:cNvCxnSpPr>
            <a:stCxn id="10" idx="2"/>
            <a:endCxn id="94" idx="0"/>
          </p:cNvCxnSpPr>
          <p:nvPr/>
        </p:nvCxnSpPr>
        <p:spPr bwMode="auto">
          <a:xfrm flipH="1">
            <a:off x="1905064" y="3933056"/>
            <a:ext cx="1" cy="379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7" name="Rectangle 9"/>
          <p:cNvSpPr>
            <a:spLocks noChangeArrowheads="1"/>
          </p:cNvSpPr>
          <p:nvPr/>
        </p:nvSpPr>
        <p:spPr bwMode="auto">
          <a:xfrm>
            <a:off x="6307759" y="4340391"/>
            <a:ext cx="2198301" cy="1229042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50000">
                <a:srgbClr val="FDE9D9"/>
              </a:gs>
              <a:gs pos="100000">
                <a:srgbClr val="92D050"/>
              </a:gs>
            </a:gsLst>
            <a:lin ang="189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Сборные пункты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военного комиссариата</a:t>
            </a:r>
          </a:p>
        </p:txBody>
      </p:sp>
      <p:cxnSp>
        <p:nvCxnSpPr>
          <p:cNvPr id="82" name="Прямая со стрелкой 81"/>
          <p:cNvCxnSpPr>
            <a:stCxn id="8" idx="2"/>
          </p:cNvCxnSpPr>
          <p:nvPr/>
        </p:nvCxnSpPr>
        <p:spPr bwMode="auto">
          <a:xfrm flipH="1">
            <a:off x="7389936" y="3933056"/>
            <a:ext cx="1" cy="379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4647499" y="5805264"/>
            <a:ext cx="3858561" cy="86409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Военно-исторические клубы;  - поисковые клубы; спортивные секции; секции по модельным видам спорта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Rectangle 9"/>
          <p:cNvSpPr>
            <a:spLocks noChangeArrowheads="1"/>
          </p:cNvSpPr>
          <p:nvPr/>
        </p:nvSpPr>
        <p:spPr bwMode="auto">
          <a:xfrm>
            <a:off x="545118" y="5805264"/>
            <a:ext cx="3858561" cy="86409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Военно-патриотические мероприятия, военно-тактические игры; военно-патриотические музеи, подготовка специалистов по ВУС и СМТП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 bwMode="auto">
          <a:xfrm>
            <a:off x="1474056" y="5687348"/>
            <a:ext cx="585924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Прямая со стрелкой 104"/>
          <p:cNvCxnSpPr>
            <a:stCxn id="94" idx="2"/>
          </p:cNvCxnSpPr>
          <p:nvPr/>
        </p:nvCxnSpPr>
        <p:spPr bwMode="auto">
          <a:xfrm>
            <a:off x="1905064" y="5569433"/>
            <a:ext cx="4114" cy="117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7" name="Прямая со стрелкой 106"/>
          <p:cNvCxnSpPr/>
          <p:nvPr/>
        </p:nvCxnSpPr>
        <p:spPr bwMode="auto">
          <a:xfrm>
            <a:off x="6876256" y="5569433"/>
            <a:ext cx="0" cy="117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3635896" y="2936898"/>
            <a:ext cx="2232248" cy="239670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Учебно-спортивные, спортивные учреждения и общественные организации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 Местные отделения ) в каждом административном округе и отдельных муниципальных образованиях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г. Москвы</a:t>
            </a:r>
          </a:p>
        </p:txBody>
      </p:sp>
      <p:cxnSp>
        <p:nvCxnSpPr>
          <p:cNvPr id="18" name="Прямая со стрелкой 17"/>
          <p:cNvCxnSpPr>
            <a:stCxn id="45" idx="2"/>
          </p:cNvCxnSpPr>
          <p:nvPr/>
        </p:nvCxnSpPr>
        <p:spPr bwMode="auto">
          <a:xfrm>
            <a:off x="4752020" y="5333603"/>
            <a:ext cx="0" cy="3537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Прямая со стрелкой 19"/>
          <p:cNvCxnSpPr>
            <a:stCxn id="45" idx="1"/>
            <a:endCxn id="10" idx="3"/>
          </p:cNvCxnSpPr>
          <p:nvPr/>
        </p:nvCxnSpPr>
        <p:spPr bwMode="auto">
          <a:xfrm flipH="1" flipV="1">
            <a:off x="3216462" y="3422683"/>
            <a:ext cx="419434" cy="7125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Прямая со стрелкой 21"/>
          <p:cNvCxnSpPr>
            <a:stCxn id="45" idx="1"/>
            <a:endCxn id="94" idx="3"/>
          </p:cNvCxnSpPr>
          <p:nvPr/>
        </p:nvCxnSpPr>
        <p:spPr bwMode="auto">
          <a:xfrm flipH="1">
            <a:off x="3216461" y="4135251"/>
            <a:ext cx="419435" cy="8058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4" name="Прямая со стрелкой 23"/>
          <p:cNvCxnSpPr>
            <a:stCxn id="45" idx="3"/>
            <a:endCxn id="8" idx="1"/>
          </p:cNvCxnSpPr>
          <p:nvPr/>
        </p:nvCxnSpPr>
        <p:spPr bwMode="auto">
          <a:xfrm flipV="1">
            <a:off x="5868144" y="3434977"/>
            <a:ext cx="422642" cy="700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6" name="Прямая со стрелкой 25"/>
          <p:cNvCxnSpPr>
            <a:stCxn id="45" idx="3"/>
            <a:endCxn id="117" idx="1"/>
          </p:cNvCxnSpPr>
          <p:nvPr/>
        </p:nvCxnSpPr>
        <p:spPr bwMode="auto">
          <a:xfrm>
            <a:off x="5868144" y="4135251"/>
            <a:ext cx="439615" cy="8196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Прямая со стрелкой 28"/>
          <p:cNvCxnSpPr>
            <a:stCxn id="4" idx="2"/>
          </p:cNvCxnSpPr>
          <p:nvPr/>
        </p:nvCxnSpPr>
        <p:spPr bwMode="auto">
          <a:xfrm>
            <a:off x="4534823" y="1514911"/>
            <a:ext cx="0" cy="5576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59" name="Прямая со стрелкой 2058"/>
          <p:cNvCxnSpPr/>
          <p:nvPr/>
        </p:nvCxnSpPr>
        <p:spPr bwMode="auto">
          <a:xfrm>
            <a:off x="1474056" y="5687348"/>
            <a:ext cx="0" cy="1179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63" name="Прямая со стрелкой 2062"/>
          <p:cNvCxnSpPr/>
          <p:nvPr/>
        </p:nvCxnSpPr>
        <p:spPr bwMode="auto">
          <a:xfrm>
            <a:off x="7333301" y="5687348"/>
            <a:ext cx="0" cy="1179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67" name="Прямая со стрелкой 2066"/>
          <p:cNvCxnSpPr>
            <a:stCxn id="130" idx="3"/>
            <a:endCxn id="129" idx="1"/>
          </p:cNvCxnSpPr>
          <p:nvPr/>
        </p:nvCxnSpPr>
        <p:spPr bwMode="auto">
          <a:xfrm>
            <a:off x="4403679" y="6237312"/>
            <a:ext cx="2438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3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ttp://nagatino-portal.ru/cmsfiles/map_moscow_new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274763"/>
            <a:ext cx="382905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1196975" y="371455"/>
            <a:ext cx="7920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Спортивных и авиационных организаций ДОСААФ России -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8197" name="Picture 16" descr="4"/>
          <p:cNvPicPr>
            <a:picLocks noChangeAspect="1" noChangeArrowheads="1"/>
          </p:cNvPicPr>
          <p:nvPr/>
        </p:nvPicPr>
        <p:blipFill>
          <a:blip r:embed="rId3" cstate="print"/>
          <a:srcRect l="10118" t="10435" r="10118" b="10146"/>
          <a:stretch>
            <a:fillRect/>
          </a:stretch>
        </p:blipFill>
        <p:spPr bwMode="auto">
          <a:xfrm>
            <a:off x="6584950" y="1916113"/>
            <a:ext cx="1058863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6" descr="D:\Фото\DSCN27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2713" y="2459038"/>
            <a:ext cx="117951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8" descr="парашют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225" y="4790589"/>
            <a:ext cx="10477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0" descr="собаководство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8" y="2492375"/>
            <a:ext cx="108902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Прямоугольная выноска 16"/>
          <p:cNvSpPr>
            <a:spLocks noChangeArrowheads="1"/>
          </p:cNvSpPr>
          <p:nvPr/>
        </p:nvSpPr>
        <p:spPr bwMode="auto">
          <a:xfrm>
            <a:off x="6546850" y="3122613"/>
            <a:ext cx="2387600" cy="912812"/>
          </a:xfrm>
          <a:prstGeom prst="wedgeRectCallout">
            <a:avLst>
              <a:gd name="adj1" fmla="val -92093"/>
              <a:gd name="adj2" fmla="val -123014"/>
            </a:avLst>
          </a:prstGeom>
          <a:solidFill>
            <a:srgbClr val="EBCFB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НОУ Учебно-спортивный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«Измайлово»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РО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ДОСААФ России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  <a:p>
            <a:pPr algn="ctr"/>
            <a:endParaRPr lang="ru-RU" dirty="0"/>
          </a:p>
        </p:txBody>
      </p:sp>
      <p:sp>
        <p:nvSpPr>
          <p:cNvPr id="8205" name="Прямоугольная выноска 17"/>
          <p:cNvSpPr>
            <a:spLocks noChangeArrowheads="1"/>
          </p:cNvSpPr>
          <p:nvPr/>
        </p:nvSpPr>
        <p:spPr bwMode="auto">
          <a:xfrm>
            <a:off x="133350" y="1163638"/>
            <a:ext cx="2387600" cy="1238250"/>
          </a:xfrm>
          <a:prstGeom prst="wedgeRectCallout">
            <a:avLst>
              <a:gd name="adj1" fmla="val 175088"/>
              <a:gd name="adj2" fmla="val 117899"/>
            </a:avLst>
          </a:prstGeom>
          <a:solidFill>
            <a:srgbClr val="DEB8DB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НОУ «Городской клуб служебного и спортивно-прикладного собаководства РО ДОСААФ России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Москвы»</a:t>
            </a:r>
            <a:endParaRPr lang="ru-RU" dirty="0"/>
          </a:p>
        </p:txBody>
      </p:sp>
      <p:sp>
        <p:nvSpPr>
          <p:cNvPr id="8206" name="Прямоугольная выноска 18"/>
          <p:cNvSpPr>
            <a:spLocks noChangeArrowheads="1"/>
          </p:cNvSpPr>
          <p:nvPr/>
        </p:nvSpPr>
        <p:spPr bwMode="auto">
          <a:xfrm>
            <a:off x="6458763" y="5864603"/>
            <a:ext cx="2387600" cy="721124"/>
          </a:xfrm>
          <a:prstGeom prst="wedgeRectCallout">
            <a:avLst>
              <a:gd name="adj1" fmla="val -141791"/>
              <a:gd name="adj2" fmla="val -16741"/>
            </a:avLst>
          </a:prstGeom>
          <a:solidFill>
            <a:srgbClr val="CFE8B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НОУ «Московский городской  аэроклуб ДОСААФ России»</a:t>
            </a:r>
            <a:endParaRPr lang="ru-RU" sz="1400" dirty="0"/>
          </a:p>
        </p:txBody>
      </p:sp>
      <p:sp>
        <p:nvSpPr>
          <p:cNvPr id="8207" name="Прямоугольная выноска 19"/>
          <p:cNvSpPr>
            <a:spLocks noChangeArrowheads="1"/>
          </p:cNvSpPr>
          <p:nvPr/>
        </p:nvSpPr>
        <p:spPr bwMode="auto">
          <a:xfrm>
            <a:off x="6546850" y="981075"/>
            <a:ext cx="2387600" cy="863600"/>
          </a:xfrm>
          <a:prstGeom prst="wedgeRectCallout">
            <a:avLst>
              <a:gd name="adj1" fmla="val -111241"/>
              <a:gd name="adj2" fmla="val 69056"/>
            </a:avLst>
          </a:prstGeom>
          <a:solidFill>
            <a:srgbClr val="E9F4A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НОУ Учебный спортивный центр ДОСААФ России СВАО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  <a:p>
            <a:pPr algn="ctr">
              <a:lnSpc>
                <a:spcPts val="1500"/>
              </a:lnSpc>
            </a:pPr>
            <a:endParaRPr lang="ru-RU" dirty="0"/>
          </a:p>
        </p:txBody>
      </p:sp>
      <p:sp>
        <p:nvSpPr>
          <p:cNvPr id="8208" name="Прямоугольная выноска 20"/>
          <p:cNvSpPr>
            <a:spLocks noChangeArrowheads="1"/>
          </p:cNvSpPr>
          <p:nvPr/>
        </p:nvSpPr>
        <p:spPr bwMode="auto">
          <a:xfrm>
            <a:off x="6505708" y="4688284"/>
            <a:ext cx="2353118" cy="888822"/>
          </a:xfrm>
          <a:prstGeom prst="wedgeRectCallout">
            <a:avLst>
              <a:gd name="adj1" fmla="val -90471"/>
              <a:gd name="adj2" fmla="val -298751"/>
            </a:avLst>
          </a:prstGeom>
          <a:solidFill>
            <a:srgbClr val="EBCFB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НОУ Учебно-спортивный центр «Перово»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РО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ДОСААФ России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88300" y="1916113"/>
            <a:ext cx="962025" cy="79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10" name="Прямоугольная выноска 21"/>
          <p:cNvSpPr>
            <a:spLocks noChangeArrowheads="1"/>
          </p:cNvSpPr>
          <p:nvPr/>
        </p:nvSpPr>
        <p:spPr bwMode="auto">
          <a:xfrm>
            <a:off x="107950" y="3590925"/>
            <a:ext cx="2387600" cy="917575"/>
          </a:xfrm>
          <a:prstGeom prst="wedgeRectCallout">
            <a:avLst>
              <a:gd name="adj1" fmla="val 133144"/>
              <a:gd name="adj2" fmla="val -89509"/>
            </a:avLst>
          </a:prstGeom>
          <a:solidFill>
            <a:srgbClr val="CBCCD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НОЧУ  «Московский городской стрелково-спортивный клуб ДОСААФ России»</a:t>
            </a:r>
            <a:endParaRPr lang="ru-RU"/>
          </a:p>
        </p:txBody>
      </p:sp>
      <p:pic>
        <p:nvPicPr>
          <p:cNvPr id="23" name="Picture 3" descr="F:\ОТПРАВИТЬ\IMG_17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4598988"/>
            <a:ext cx="1149350" cy="766762"/>
          </a:xfrm>
          <a:prstGeom prst="rect">
            <a:avLst/>
          </a:prstGeom>
          <a:noFill/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12" name="TextBox 2"/>
          <p:cNvSpPr txBox="1">
            <a:spLocks noChangeArrowheads="1"/>
          </p:cNvSpPr>
          <p:nvPr/>
        </p:nvSpPr>
        <p:spPr bwMode="auto">
          <a:xfrm>
            <a:off x="3834638" y="6165256"/>
            <a:ext cx="1284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200"/>
              </a:lnSpc>
            </a:pPr>
            <a:r>
              <a:rPr lang="ru-RU" sz="1000" b="1" dirty="0">
                <a:latin typeface="Arial Narrow" pitchFamily="34" charset="0"/>
              </a:rPr>
              <a:t>д. Волосово Чеховский р-н</a:t>
            </a:r>
          </a:p>
        </p:txBody>
      </p:sp>
      <p:sp>
        <p:nvSpPr>
          <p:cNvPr id="8213" name="Прямоугольник 5"/>
          <p:cNvSpPr>
            <a:spLocks noChangeArrowheads="1"/>
          </p:cNvSpPr>
          <p:nvPr/>
        </p:nvSpPr>
        <p:spPr bwMode="auto">
          <a:xfrm>
            <a:off x="4211960" y="6072727"/>
            <a:ext cx="85725" cy="95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ая выноска 18"/>
          <p:cNvSpPr>
            <a:spLocks noChangeArrowheads="1"/>
          </p:cNvSpPr>
          <p:nvPr/>
        </p:nvSpPr>
        <p:spPr bwMode="auto">
          <a:xfrm>
            <a:off x="1327150" y="5432543"/>
            <a:ext cx="2387600" cy="1375617"/>
          </a:xfrm>
          <a:prstGeom prst="wedgeRectCallout">
            <a:avLst>
              <a:gd name="adj1" fmla="val 110296"/>
              <a:gd name="adj2" fmla="val -160966"/>
            </a:avLst>
          </a:prstGeom>
          <a:solidFill>
            <a:srgbClr val="CFE8B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НОУ Учебный спортивный центр ДОСААФ России ЮАО г. Москвы </a:t>
            </a:r>
          </a:p>
          <a:p>
            <a:pPr algn="ctr">
              <a:lnSpc>
                <a:spcPts val="1500"/>
              </a:lnSpc>
            </a:pPr>
            <a:endParaRPr lang="ru-RU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НОУ «1-й Московский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городской  аэроклуб ДОСААФ России»</a:t>
            </a:r>
            <a:endParaRPr lang="ru-RU" sz="1300" dirty="0"/>
          </a:p>
        </p:txBody>
      </p:sp>
      <p:pic>
        <p:nvPicPr>
          <p:cNvPr id="27" name="Picture 24" descr="sioeglksmdg56465128">
            <a:hlinkClick r:id="rId10" tooltip="sioeglksmdg56465128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3497" y="5732236"/>
            <a:ext cx="1019206" cy="78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ая выноска 12"/>
          <p:cNvSpPr>
            <a:spLocks noChangeArrowheads="1"/>
          </p:cNvSpPr>
          <p:nvPr/>
        </p:nvSpPr>
        <p:spPr bwMode="auto">
          <a:xfrm>
            <a:off x="2562225" y="774891"/>
            <a:ext cx="2387600" cy="1007872"/>
          </a:xfrm>
          <a:prstGeom prst="wedgeRectCallout">
            <a:avLst>
              <a:gd name="adj1" fmla="val 45492"/>
              <a:gd name="adj2" fmla="val 116618"/>
            </a:avLst>
          </a:prstGeom>
          <a:solidFill>
            <a:srgbClr val="DAECB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Московский морской учебный спортивно-технический центр ДОСААФ России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dirty="0"/>
          </a:p>
        </p:txBody>
      </p:sp>
      <p:sp>
        <p:nvSpPr>
          <p:cNvPr id="29" name="Прямоугольная выноска 18"/>
          <p:cNvSpPr>
            <a:spLocks noChangeArrowheads="1"/>
          </p:cNvSpPr>
          <p:nvPr/>
        </p:nvSpPr>
        <p:spPr bwMode="auto">
          <a:xfrm>
            <a:off x="4028836" y="4930420"/>
            <a:ext cx="2387600" cy="870659"/>
          </a:xfrm>
          <a:prstGeom prst="wedgeRectCallout">
            <a:avLst>
              <a:gd name="adj1" fmla="val 19449"/>
              <a:gd name="adj2" fmla="val -223955"/>
            </a:avLst>
          </a:prstGeom>
          <a:solidFill>
            <a:srgbClr val="CFE8B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vl="0"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НОУ Учебный спортивный центр ДОСААФ России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ЮАО</a:t>
            </a:r>
          </a:p>
          <a:p>
            <a:pPr lvl="0"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Москвы</a:t>
            </a:r>
          </a:p>
          <a:p>
            <a:pPr algn="ctr">
              <a:lnSpc>
                <a:spcPts val="1500"/>
              </a:lnSpc>
            </a:pPr>
            <a:endParaRPr lang="ru-RU" sz="1400" dirty="0"/>
          </a:p>
        </p:txBody>
      </p:sp>
      <p:cxnSp>
        <p:nvCxnSpPr>
          <p:cNvPr id="3" name="Прямая соединительная линия 2"/>
          <p:cNvCxnSpPr>
            <a:stCxn id="25" idx="1"/>
            <a:endCxn id="25" idx="3"/>
          </p:cNvCxnSpPr>
          <p:nvPr/>
        </p:nvCxnSpPr>
        <p:spPr bwMode="auto">
          <a:xfrm>
            <a:off x="1327150" y="6120352"/>
            <a:ext cx="238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04813"/>
            <a:ext cx="8172450" cy="936625"/>
          </a:xfrm>
        </p:spPr>
        <p:txBody>
          <a:bodyPr/>
          <a:lstStyle/>
          <a:p>
            <a:pPr eaLnBrk="1" hangingPunct="1"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Участие </a:t>
            </a: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развитии физической </a:t>
            </a: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культуры,  </a:t>
            </a: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военно-прикладных видов </a:t>
            </a: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спорта и патриотическом 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(военно-патриотическом) воспитание граждан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1012825" y="1412776"/>
            <a:ext cx="7362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cs typeface="Arial" charset="0"/>
              </a:rPr>
              <a:t>Виды спорта, </a:t>
            </a:r>
            <a:r>
              <a:rPr lang="ru-RU" sz="1600" b="1" dirty="0" smtClean="0">
                <a:solidFill>
                  <a:srgbClr val="0070C0"/>
                </a:solidFill>
                <a:cs typeface="Arial" charset="0"/>
              </a:rPr>
              <a:t>развиваемые в Региональном отделении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cs typeface="Arial" charset="0"/>
              </a:rPr>
              <a:t>ДОСААФ </a:t>
            </a:r>
            <a:r>
              <a:rPr lang="ru-RU" sz="1600" b="1" dirty="0">
                <a:solidFill>
                  <a:srgbClr val="0070C0"/>
                </a:solidFill>
                <a:cs typeface="Arial" charset="0"/>
              </a:rPr>
              <a:t>России </a:t>
            </a:r>
            <a:r>
              <a:rPr lang="ru-RU" sz="1600" b="1" dirty="0" smtClean="0">
                <a:solidFill>
                  <a:srgbClr val="0070C0"/>
                </a:solidFill>
                <a:cs typeface="Arial" charset="0"/>
              </a:rPr>
              <a:t>города </a:t>
            </a:r>
            <a:r>
              <a:rPr lang="ru-RU" sz="1600" b="1" dirty="0">
                <a:solidFill>
                  <a:srgbClr val="0070C0"/>
                </a:solidFill>
                <a:cs typeface="Arial" charset="0"/>
              </a:rPr>
              <a:t>Москвы</a:t>
            </a: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50800" y="2352675"/>
            <a:ext cx="3508375" cy="4196010"/>
          </a:xfrm>
          <a:prstGeom prst="rect">
            <a:avLst/>
          </a:prstGeom>
          <a:noFill/>
          <a:ln>
            <a:noFill/>
          </a:ln>
          <a:extLst/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  Авиамодельный 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  Автомобильный 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  Автомодельный 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   Водно-моторный 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5.   Мотоциклетный 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   Парашютный 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7.   Плавание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8.   Подводный 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9.   Пулевая стрельба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 Пейнтбол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11. Радиоспорт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12. Ракетомодельный 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Служебное собаководство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14. Стрельба из арбалета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15. Судомодельный спорт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16. Картинг </a:t>
            </a:r>
            <a:endParaRPr lang="ru-RU" b="1" dirty="0" smtClean="0"/>
          </a:p>
        </p:txBody>
      </p:sp>
      <p:pic>
        <p:nvPicPr>
          <p:cNvPr id="12294" name="Picture 2" descr="D:\Cо стола 10 01 13\Фотоотчеты\Водно-моторный спорт\scan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675" y="2420938"/>
            <a:ext cx="1301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 descr="D:\Cо стола 10 01 13\Фотоотчеты\2012\СВАО\r16c7001\r001-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163" y="3825875"/>
            <a:ext cx="13239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5" descr="D:\Cо стола 10 01 13\На сайт 6 11 12 День стрелка, Фестиваль в химках и Зеленограде\Фестиваль военно-прикладных видов спорта\DSC00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7913" y="2128838"/>
            <a:ext cx="1252537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0" descr="C:\Documents and Settings\user\Рабочий стол\Фото 2013\Кубок префекта 12 01 12\P1000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0625" y="4953000"/>
            <a:ext cx="1270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2" descr="C:\Documents and Settings\user\Рабочий стол\Все фота\Фото РО\Лужники 23 июня 2012\P619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9025" y="3695700"/>
            <a:ext cx="1144588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4" descr="C:\Documents and Settings\user\Рабочий стол\Все фота\Фото папка\2011 Для сайта МАК Бурцев ВА\img1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5222875"/>
            <a:ext cx="9810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6" descr="C:\Documents and Settings\user\Рабочий стол\Все фота\9 мая 2013\ФОТО мероприятия к  9 мая\фестиваль электролетов 12 мая\IMG_30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85075" y="6037263"/>
            <a:ext cx="12668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18" descr="0_81e5a_30111006_XX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76588" y="2114550"/>
            <a:ext cx="125095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22" descr="номер четыр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10463" y="3905250"/>
            <a:ext cx="12382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9" descr="DSC_699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83488" y="2479675"/>
            <a:ext cx="11969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24" descr="sioeglksmdg56465128">
            <a:hlinkClick r:id="rId12" tooltip="sioeglksmdg56465128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05338" y="5222875"/>
            <a:ext cx="136683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13" descr="C:\Documents and Settings\user\Рабочий стол\Все фота\Фото папка\2011 Для сайта МАК Бурцев ВА\Надежда российской авиации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3575" y="5218113"/>
            <a:ext cx="87788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11" descr="C:\Documents and Settings\user\Рабочий стол\Все фота\Фото РО\Новости Московской оборонной\drhs4519519dg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03575" y="3675063"/>
            <a:ext cx="1120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85728"/>
            <a:ext cx="8172450" cy="936625"/>
          </a:xfrm>
        </p:spPr>
        <p:txBody>
          <a:bodyPr/>
          <a:lstStyle/>
          <a:p>
            <a:pPr eaLnBrk="1" hangingPunct="1"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Проведение соревнований и фестивалей по авиамодельным и техническим видам спорта в единые дни ДОСААФ России</a:t>
            </a:r>
          </a:p>
        </p:txBody>
      </p:sp>
      <p:pic>
        <p:nvPicPr>
          <p:cNvPr id="13316" name="Picture 5" descr="C:\Documents and Settings\user\Рабочий стол\Все фота\9 мая 2013\ФОТО мероприятия к  9 мая\фестиваль электролетов 12 мая\IMG_3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2363" y="1628775"/>
            <a:ext cx="1747837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C:\Documents and Settings\user\Рабочий стол\Все фота\9 мая 2013\ФОТО мероприятия к  9 мая\фестиваль электролетов 12 мая\IMG_3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2363" y="2847975"/>
            <a:ext cx="1747837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C:\Documents and Settings\user\Рабочий стол\Все фота\9 мая 2013\ФОТО мероприятия к  9 мая\фестиваль электролетов 12 мая\IMG_3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2847975"/>
            <a:ext cx="16192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 descr="C:\Documents and Settings\user\Рабочий стол\Все фота\9 мая 2013\ФОТО мероприятия к  9 мая\фестиваль электролетов 12 мая\IMG_3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2363" y="4000500"/>
            <a:ext cx="174783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Прямоугольник 10"/>
          <p:cNvSpPr>
            <a:spLocks noChangeArrowheads="1"/>
          </p:cNvSpPr>
          <p:nvPr/>
        </p:nvSpPr>
        <p:spPr bwMode="auto">
          <a:xfrm>
            <a:off x="239713" y="6454775"/>
            <a:ext cx="37576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Фестиваль любителей электролетов</a:t>
            </a:r>
          </a:p>
        </p:txBody>
      </p:sp>
      <p:pic>
        <p:nvPicPr>
          <p:cNvPr id="13321" name="Picture 11" descr="C:\Documents and Settings\user\Рабочий стол\Все фота\Фото РО\Водно-моторный спорт\Фото-0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1628775"/>
            <a:ext cx="1636712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2" descr="C:\Documents and Settings\user\Рабочий стол\Все фота\Фото РО\Водно-моторный спорт\scan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7850" y="1628775"/>
            <a:ext cx="1747838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3" descr="C:\Documents and Settings\user\Рабочий стол\Все фота\Фото РО\Водно-моторный спорт\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2963" y="2565400"/>
            <a:ext cx="160178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6" descr="http://momrtsh-dosaaf.com/images/stories/Drugba/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0200" y="4029075"/>
            <a:ext cx="1619250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Прямоугольник 10"/>
          <p:cNvSpPr>
            <a:spLocks noChangeArrowheads="1"/>
          </p:cNvSpPr>
          <p:nvPr/>
        </p:nvSpPr>
        <p:spPr bwMode="auto">
          <a:xfrm>
            <a:off x="5060950" y="3644900"/>
            <a:ext cx="37576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Соревнования по водно-моторному спорту</a:t>
            </a:r>
          </a:p>
        </p:txBody>
      </p:sp>
      <p:pic>
        <p:nvPicPr>
          <p:cNvPr id="13326" name="Picture 20" descr="http://momrtsh-dosaaf.com/images/stories/Drugba/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0200" y="1628775"/>
            <a:ext cx="161925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22" descr="http://momrtsh-dosaaf.com/images/stories/Drugba/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0200" y="5224463"/>
            <a:ext cx="161925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26" descr="http://momrtsh-dosaaf.com/images/stories/Drugba/2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92363" y="5224463"/>
            <a:ext cx="1747837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21" descr="C:\Documents and Settings\user\Рабочий стол\Все фота\Фото РО\технические видыспорта\DSC0051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32363" y="4029075"/>
            <a:ext cx="158432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14" descr="C:\Documents and Settings\user\Рабочий стол\Все фота\Фото РО\технические видыспорта\DSC0045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363" y="5248275"/>
            <a:ext cx="158432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1" name="Прямоугольник 10"/>
          <p:cNvSpPr>
            <a:spLocks noChangeArrowheads="1"/>
          </p:cNvSpPr>
          <p:nvPr/>
        </p:nvSpPr>
        <p:spPr bwMode="auto">
          <a:xfrm>
            <a:off x="4613275" y="6453188"/>
            <a:ext cx="22621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Соревнования по мотоспорту</a:t>
            </a:r>
          </a:p>
        </p:txBody>
      </p:sp>
      <p:sp>
        <p:nvSpPr>
          <p:cNvPr id="13332" name="Прямоугольник 10"/>
          <p:cNvSpPr>
            <a:spLocks noChangeArrowheads="1"/>
          </p:cNvSpPr>
          <p:nvPr/>
        </p:nvSpPr>
        <p:spPr bwMode="auto">
          <a:xfrm>
            <a:off x="6700838" y="6453188"/>
            <a:ext cx="22637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Соревнования по картингу</a:t>
            </a:r>
          </a:p>
        </p:txBody>
      </p:sp>
      <p:pic>
        <p:nvPicPr>
          <p:cNvPr id="13333" name="Picture 4" descr="загрузка сентябрь 62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950" y="4041775"/>
            <a:ext cx="15875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4" descr="загрузка сентябрь 66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97713" y="5259388"/>
            <a:ext cx="1582737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42852"/>
            <a:ext cx="8172450" cy="1368425"/>
          </a:xfrm>
        </p:spPr>
        <p:txBody>
          <a:bodyPr/>
          <a:lstStyle/>
          <a:p>
            <a:pPr eaLnBrk="1" hangingPunct="1"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Проведение выставок спортивных достижений, 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спортивной техники и имущества организаций 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регионального отделения</a:t>
            </a:r>
          </a:p>
        </p:txBody>
      </p:sp>
      <p:pic>
        <p:nvPicPr>
          <p:cNvPr id="18436" name="Picture 5" descr="C:\Documents and Settings\user\Рабочий стол\Все фота\Фото РО\Новости Московской оборонной\drhs4519519d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700213"/>
            <a:ext cx="2066925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C:\Documents and Settings\user\Рабочий стол\Все фота\Фото РО\Посещение УСЦ ЮВАО Толоконским 9 10 12\P1070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3343275"/>
            <a:ext cx="203517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C:\Documents and Settings\user\Рабочий стол\Все фота\Фото РО\Посещение УСЦ ЮВАО Толоконским 9 10 12\P1070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5550" y="1700213"/>
            <a:ext cx="2066925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 descr="C:\Documents and Settings\user\Рабочий стол\Все фота\Фото РО\Московский форум Молодежи\P10801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3343275"/>
            <a:ext cx="2066925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2" descr="IMG_12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7413" y="1693863"/>
            <a:ext cx="207645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4" descr="IMG_12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1700213"/>
            <a:ext cx="2065337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5" descr="D:\Со стола за 2010 2012 годы 15 10 12\Новости сайт\Акция 6 09 12\P90600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10388" y="3343275"/>
            <a:ext cx="2103437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6" descr="D:\Со стола за 2010 2012 годы 15 10 12\Новости сайт\Акция 6 09 12\P90600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95550" y="4999038"/>
            <a:ext cx="203517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7" descr="C:\Documents and Settings\user\Рабочий стол\Все фота\Фото РО\Посещение УСЦ ЮВАО Толоконским 9 10 12\P107084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500" y="4999038"/>
            <a:ext cx="203517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8" descr="C:\Documents and Settings\user\Рабочий стол\Все фота\Фото РО\Посещение УСЦ ЮВАО Толоконским 9 10 12\P107089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4875" y="3343275"/>
            <a:ext cx="2058988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2" descr="D:\Со стола 4 07 13 г\гто 2013\DSC0027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4875" y="4999038"/>
            <a:ext cx="2058988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3" descr="D:\Со стола 4 07 13 г\Фото 2013\100 лет покрышкину театр 4 03 13\ЦАТРА\101NIKON\DSCN039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48488" y="5013325"/>
            <a:ext cx="2065337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2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о стола 10 01 13\19 мая  Спартакиада и фестиваль на Поклонке\P1010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0" y="4829175"/>
            <a:ext cx="202565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04813"/>
            <a:ext cx="8172450" cy="936625"/>
          </a:xfrm>
        </p:spPr>
        <p:txBody>
          <a:bodyPr/>
          <a:lstStyle/>
          <a:p>
            <a:pPr eaLnBrk="1" hangingPunct="1"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Ежегодная Московская городская Спартакиада юношей допризывного возраста</a:t>
            </a:r>
          </a:p>
        </p:txBody>
      </p:sp>
      <p:pic>
        <p:nvPicPr>
          <p:cNvPr id="15365" name="Picture 13" descr="D:\Cо стола 10 01 13\Фотоотчеты\12 05 12\Городской праздник\IMG_0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8313" y="3073400"/>
            <a:ext cx="2001837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DSC_71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557338"/>
            <a:ext cx="20415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DSC_70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557338"/>
            <a:ext cx="20351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7" descr="DSC_71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3141663"/>
            <a:ext cx="205105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8" descr="DSC_69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3550" y="1577975"/>
            <a:ext cx="20066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DSC_700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938" y="4826000"/>
            <a:ext cx="203517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5" descr="D:\Со стола за 2010 2012 годы 15 10 12\Спартакиада 2012\Спартакиада Москвич 12 мая 2012 г\спорт\IMG_08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4797425"/>
            <a:ext cx="2043113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6" descr="D:\Со стола за 2010 2012 годы 15 10 12\Спартакиада 2012\Спартакиада Москвич 12 мая 2012 г\спорт\IMG_089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050" y="4206875"/>
            <a:ext cx="174307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7" descr="D:\Со стола за 2010 2012 годы 15 10 12\Спартакиада 2012\Спартакиада Москвич 12 мая 2012 г\Фото 12.05.2012 г. 17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9075" y="2146300"/>
            <a:ext cx="17208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8" descr="D:\Со стола за 2010 2012 годы 15 10 12\С флешки 18 07 11\8.05.2011\IMG_940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62163" y="2178050"/>
            <a:ext cx="16002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9" descr="DSC_699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18125" y="4221163"/>
            <a:ext cx="18415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6" name="Прямоугольник 10"/>
          <p:cNvSpPr>
            <a:spLocks noChangeArrowheads="1"/>
          </p:cNvSpPr>
          <p:nvPr/>
        </p:nvSpPr>
        <p:spPr bwMode="auto">
          <a:xfrm>
            <a:off x="3384550" y="6453188"/>
            <a:ext cx="22621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На стадионе «Москвич»</a:t>
            </a:r>
          </a:p>
        </p:txBody>
      </p:sp>
      <p:pic>
        <p:nvPicPr>
          <p:cNvPr id="19" name="Рисунок 1" descr="0001 (59)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73450" y="3141663"/>
            <a:ext cx="2084388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508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8172450" cy="936625"/>
          </a:xfrm>
        </p:spPr>
        <p:txBody>
          <a:bodyPr/>
          <a:lstStyle/>
          <a:p>
            <a:pPr eaLnBrk="1" hangingPunct="1"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Проведение спортивных фестивалей и 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спортивно оздоровительных дней</a:t>
            </a:r>
          </a:p>
        </p:txBody>
      </p:sp>
      <p:pic>
        <p:nvPicPr>
          <p:cNvPr id="15364" name="Picture 2" descr="______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2679700"/>
            <a:ext cx="1665287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рямоугольник 10"/>
          <p:cNvSpPr>
            <a:spLocks noChangeArrowheads="1"/>
          </p:cNvSpPr>
          <p:nvPr/>
        </p:nvSpPr>
        <p:spPr bwMode="auto">
          <a:xfrm>
            <a:off x="2439988" y="2847975"/>
            <a:ext cx="15557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Стадион «Родина» Химки</a:t>
            </a:r>
          </a:p>
          <a:p>
            <a:pPr algn="ctr"/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6" name="Picture 4" descr="______0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0450" y="1268413"/>
            <a:ext cx="1665288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______0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613" y="2695575"/>
            <a:ext cx="16192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______0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2613" y="1301750"/>
            <a:ext cx="16192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0" descr="______0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8" y="1268413"/>
            <a:ext cx="1665287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IMG_12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663" y="4232275"/>
            <a:ext cx="1614487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4" descr="IMG_12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19338" y="4243388"/>
            <a:ext cx="160496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6" descr="IMG_12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62450" y="4210050"/>
            <a:ext cx="1649413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8" descr="IMG_125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0188" y="5548313"/>
            <a:ext cx="160496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Прямоугольник 10"/>
          <p:cNvSpPr>
            <a:spLocks noChangeArrowheads="1"/>
          </p:cNvSpPr>
          <p:nvPr/>
        </p:nvSpPr>
        <p:spPr bwMode="auto">
          <a:xfrm>
            <a:off x="2103438" y="5770563"/>
            <a:ext cx="20367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МГТУ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им. Н.Э. Баумана</a:t>
            </a:r>
          </a:p>
          <a:p>
            <a:pPr algn="ctr"/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5" name="Picture 20" descr="IMG_123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62450" y="5514975"/>
            <a:ext cx="1649413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21" descr="C:\Documents and Settings\user\Рабочий стол\Все фота\DSC00540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5825" y="1349375"/>
            <a:ext cx="155575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22" descr="C:\Documents and Settings\user\Рабочий стол\Все фота\DSC00610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5825" y="2565400"/>
            <a:ext cx="155575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Picture 23" descr="C:\Documents and Settings\user\Рабочий стол\Все фота\DSC00613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5825" y="3789363"/>
            <a:ext cx="155575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Picture 24" descr="C:\Documents and Settings\user\Рабочий стол\Все фота\DSC00553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5825" y="5013325"/>
            <a:ext cx="1592263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0" name="Прямоугольник 10"/>
          <p:cNvSpPr>
            <a:spLocks noChangeArrowheads="1"/>
          </p:cNvSpPr>
          <p:nvPr/>
        </p:nvSpPr>
        <p:spPr bwMode="auto">
          <a:xfrm>
            <a:off x="7199313" y="6318250"/>
            <a:ext cx="1555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г. Зеленоград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8172450" cy="1368425"/>
          </a:xfrm>
        </p:spPr>
        <p:txBody>
          <a:bodyPr/>
          <a:lstStyle/>
          <a:p>
            <a:pPr eaLnBrk="1" hangingPunct="1"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Организация и проведение фестиваля военно-прикладных и технических видов спорта «Готов к труду и обороне» 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 базе УСЦ ДОСААФ России ЮВАО г. Москвы</a:t>
            </a:r>
          </a:p>
        </p:txBody>
      </p:sp>
      <p:sp>
        <p:nvSpPr>
          <p:cNvPr id="16388" name="Прямоугольник 10"/>
          <p:cNvSpPr>
            <a:spLocks noChangeArrowheads="1"/>
          </p:cNvSpPr>
          <p:nvPr/>
        </p:nvSpPr>
        <p:spPr bwMode="auto">
          <a:xfrm>
            <a:off x="1792288" y="4156075"/>
            <a:ext cx="4429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Организация мероприятия</a:t>
            </a:r>
          </a:p>
        </p:txBody>
      </p:sp>
      <p:sp>
        <p:nvSpPr>
          <p:cNvPr id="16389" name="Прямоугольник 12"/>
          <p:cNvSpPr>
            <a:spLocks noChangeArrowheads="1"/>
          </p:cNvSpPr>
          <p:nvPr/>
        </p:nvSpPr>
        <p:spPr bwMode="auto">
          <a:xfrm>
            <a:off x="95250" y="6465888"/>
            <a:ext cx="36369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latin typeface="Times New Roman" pitchFamily="18" charset="0"/>
                <a:cs typeface="Times New Roman" pitchFamily="18" charset="0"/>
              </a:rPr>
              <a:t>Пресс-конференция перед открытием фестиваля 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1741488"/>
            <a:ext cx="1795462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025" y="1792288"/>
            <a:ext cx="33083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1838" y="2384425"/>
            <a:ext cx="3046412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" y="4652963"/>
            <a:ext cx="26654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7"/>
          <p:cNvPicPr>
            <a:picLocks noChangeAspect="1" noChangeArrowheads="1"/>
          </p:cNvPicPr>
          <p:nvPr/>
        </p:nvPicPr>
        <p:blipFill>
          <a:blip r:embed="rId6" cstate="print"/>
          <a:srcRect l="8646" r="10805"/>
          <a:stretch>
            <a:fillRect/>
          </a:stretch>
        </p:blipFill>
        <p:spPr bwMode="auto">
          <a:xfrm>
            <a:off x="6384925" y="4652963"/>
            <a:ext cx="200977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6"/>
          <p:cNvPicPr>
            <a:picLocks noChangeAspect="1" noChangeArrowheads="1"/>
          </p:cNvPicPr>
          <p:nvPr/>
        </p:nvPicPr>
        <p:blipFill>
          <a:blip r:embed="rId7" cstate="print"/>
          <a:srcRect l="6926" r="9966"/>
          <a:stretch>
            <a:fillRect/>
          </a:stretch>
        </p:blipFill>
        <p:spPr bwMode="auto">
          <a:xfrm>
            <a:off x="4014788" y="4652963"/>
            <a:ext cx="207327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Прямоугольник 12"/>
          <p:cNvSpPr>
            <a:spLocks noChangeArrowheads="1"/>
          </p:cNvSpPr>
          <p:nvPr/>
        </p:nvSpPr>
        <p:spPr bwMode="auto">
          <a:xfrm>
            <a:off x="4932363" y="6465888"/>
            <a:ext cx="3213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Приветствие участникам фестиваля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8172450" cy="1368425"/>
          </a:xfrm>
        </p:spPr>
        <p:txBody>
          <a:bodyPr/>
          <a:lstStyle/>
          <a:p>
            <a:pPr eaLnBrk="1" hangingPunct="1"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Организация и проведение фестиваля военно-прикладных и технических видов спорта «Готов к труду и обороне» 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 базе УСЦ ДОСААФ России ЮВАО г. Москвы</a:t>
            </a:r>
          </a:p>
        </p:txBody>
      </p:sp>
      <p:sp>
        <p:nvSpPr>
          <p:cNvPr id="17412" name="Прямоугольник 10"/>
          <p:cNvSpPr>
            <a:spLocks noChangeArrowheads="1"/>
          </p:cNvSpPr>
          <p:nvPr/>
        </p:nvSpPr>
        <p:spPr bwMode="auto">
          <a:xfrm>
            <a:off x="395288" y="3481388"/>
            <a:ext cx="2335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Пейнтбольная площадка</a:t>
            </a:r>
          </a:p>
        </p:txBody>
      </p:sp>
      <p:sp>
        <p:nvSpPr>
          <p:cNvPr id="17413" name="Прямоугольник 12"/>
          <p:cNvSpPr>
            <a:spLocks noChangeArrowheads="1"/>
          </p:cNvSpPr>
          <p:nvPr/>
        </p:nvSpPr>
        <p:spPr bwMode="auto">
          <a:xfrm>
            <a:off x="4067175" y="3552825"/>
            <a:ext cx="4360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Стрельба из малокалиберных винтовок и арбалета</a:t>
            </a: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844675"/>
            <a:ext cx="14890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" y="1844675"/>
            <a:ext cx="1495425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4" cstate="print"/>
          <a:srcRect l="9564"/>
          <a:stretch>
            <a:fillRect/>
          </a:stretch>
        </p:blipFill>
        <p:spPr bwMode="auto">
          <a:xfrm>
            <a:off x="4000500" y="1844675"/>
            <a:ext cx="136366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2450" y="1827213"/>
            <a:ext cx="14605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7263" y="1822450"/>
            <a:ext cx="14414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7650" y="2711450"/>
            <a:ext cx="128746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6150" y="2684463"/>
            <a:ext cx="132873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9975" y="2651125"/>
            <a:ext cx="12700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2" name="Прямоугольник 10"/>
          <p:cNvSpPr>
            <a:spLocks noChangeArrowheads="1"/>
          </p:cNvSpPr>
          <p:nvPr/>
        </p:nvSpPr>
        <p:spPr bwMode="auto">
          <a:xfrm>
            <a:off x="4973638" y="4849813"/>
            <a:ext cx="2714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Сдача нормативов</a:t>
            </a:r>
          </a:p>
        </p:txBody>
      </p:sp>
      <p:sp>
        <p:nvSpPr>
          <p:cNvPr id="17423" name="Прямоугольник 12"/>
          <p:cNvSpPr>
            <a:spLocks noChangeArrowheads="1"/>
          </p:cNvSpPr>
          <p:nvPr/>
        </p:nvSpPr>
        <p:spPr bwMode="auto">
          <a:xfrm>
            <a:off x="1033463" y="4849813"/>
            <a:ext cx="1493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Метание гранат</a:t>
            </a:r>
          </a:p>
        </p:txBody>
      </p:sp>
      <p:sp>
        <p:nvSpPr>
          <p:cNvPr id="17424" name="Прямоугольник 12"/>
          <p:cNvSpPr>
            <a:spLocks noChangeArrowheads="1"/>
          </p:cNvSpPr>
          <p:nvPr/>
        </p:nvSpPr>
        <p:spPr bwMode="auto">
          <a:xfrm>
            <a:off x="231775" y="6321425"/>
            <a:ext cx="137001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Ознакомление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с оружием</a:t>
            </a:r>
          </a:p>
        </p:txBody>
      </p:sp>
      <p:pic>
        <p:nvPicPr>
          <p:cNvPr id="1742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2413" y="3902075"/>
            <a:ext cx="1446212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6438" y="3913188"/>
            <a:ext cx="13779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85938" y="3875088"/>
            <a:ext cx="14843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5"/>
          <p:cNvPicPr>
            <a:picLocks noChangeAspect="1" noChangeArrowheads="1"/>
          </p:cNvPicPr>
          <p:nvPr/>
        </p:nvPicPr>
        <p:blipFill>
          <a:blip r:embed="rId13" cstate="print"/>
          <a:srcRect l="16751"/>
          <a:stretch>
            <a:fillRect/>
          </a:stretch>
        </p:blipFill>
        <p:spPr bwMode="auto">
          <a:xfrm>
            <a:off x="158750" y="3829050"/>
            <a:ext cx="14732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8913" y="5314950"/>
            <a:ext cx="14843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92988" y="3913188"/>
            <a:ext cx="142716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68500" y="5287963"/>
            <a:ext cx="1525588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2" name="Прямоугольник 12"/>
          <p:cNvSpPr>
            <a:spLocks noChangeArrowheads="1"/>
          </p:cNvSpPr>
          <p:nvPr/>
        </p:nvSpPr>
        <p:spPr bwMode="auto">
          <a:xfrm>
            <a:off x="1985963" y="6362700"/>
            <a:ext cx="13620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Соревнования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картингистов</a:t>
            </a:r>
          </a:p>
        </p:txBody>
      </p:sp>
      <p:pic>
        <p:nvPicPr>
          <p:cNvPr id="17433" name="Picture 6"/>
          <p:cNvPicPr>
            <a:picLocks noChangeAspect="1" noChangeArrowheads="1"/>
          </p:cNvPicPr>
          <p:nvPr/>
        </p:nvPicPr>
        <p:blipFill>
          <a:blip r:embed="rId17" cstate="print"/>
          <a:srcRect t="15247" b="22601"/>
          <a:stretch>
            <a:fillRect/>
          </a:stretch>
        </p:blipFill>
        <p:spPr bwMode="auto">
          <a:xfrm>
            <a:off x="4073525" y="5287963"/>
            <a:ext cx="2659063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4" name="Прямоугольник 12"/>
          <p:cNvSpPr>
            <a:spLocks noChangeArrowheads="1"/>
          </p:cNvSpPr>
          <p:nvPr/>
        </p:nvSpPr>
        <p:spPr bwMode="auto">
          <a:xfrm>
            <a:off x="3509963" y="6286500"/>
            <a:ext cx="3582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Реконструкция  танкового сражения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с  использованием  действующих макетов</a:t>
            </a:r>
          </a:p>
        </p:txBody>
      </p:sp>
      <p:pic>
        <p:nvPicPr>
          <p:cNvPr id="17435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70750" y="5287963"/>
            <a:ext cx="1592263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6" name="Прямоугольник 10"/>
          <p:cNvSpPr>
            <a:spLocks noChangeArrowheads="1"/>
          </p:cNvSpPr>
          <p:nvPr/>
        </p:nvSpPr>
        <p:spPr bwMode="auto">
          <a:xfrm>
            <a:off x="6931025" y="6381750"/>
            <a:ext cx="2212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Работа полевых кухонь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i-main-pic" descr="Картинка 31 из 14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5214950"/>
            <a:ext cx="1143008" cy="80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60363"/>
            <a:ext cx="8567737" cy="4048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История </a:t>
            </a: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Московской оборонной организации</a:t>
            </a: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5" name="TextBox 22"/>
          <p:cNvSpPr txBox="1">
            <a:spLocks noChangeArrowheads="1"/>
          </p:cNvSpPr>
          <p:nvPr/>
        </p:nvSpPr>
        <p:spPr bwMode="auto">
          <a:xfrm>
            <a:off x="179388" y="908050"/>
            <a:ext cx="8856662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10 февраля 1927 г.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Состоялась 1-я конференция Московской городской организации ОСОАВИАХИМа.</a:t>
            </a:r>
          </a:p>
          <a:p>
            <a:pPr algn="just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1933 г.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кондитерской фабрике "Большевик" был создан первый парашютный кружок. </a:t>
            </a:r>
          </a:p>
          <a:p>
            <a:pPr algn="just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1934 г.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Бауманском районе открылся первый в стране клуб «Ворошиловские стрелки».</a:t>
            </a:r>
          </a:p>
          <a:p>
            <a:pPr algn="just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В 1941-1945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годах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Московской городской организацией ОСОВИАХИМА было подготовлено свыше  383 тысяч военнообученных  специалистов, в том числе – снайперов – 11233, связистов – 6322, станковых минометчиков – 15283, истребителей танков – 12906, бронебойщиков – 668. Кроме того, было обучено 6116 младших командиров, 1030 бойцов партизанских отрядов, 27526 медицинских сестер. </a:t>
            </a:r>
          </a:p>
          <a:p>
            <a:pPr algn="just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1958 г.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Московская городская организация награждена "Почетным знаком ДОСААФ СССР".</a:t>
            </a:r>
          </a:p>
          <a:p>
            <a:pPr algn="just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1963 г.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Впервые в Москве и стране по инициативе организаций ДОСААФ столицы проводился месячник оборонно-массовой работы, посвященный 45-й годовщине Советской Армии и Военно-Морского Флота.</a:t>
            </a:r>
          </a:p>
          <a:p>
            <a:pPr algn="just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1991 г.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учредительном собрании представителей организаций ДОСААФ города создана Московская городская оборонная спортивно-техническая организация РОСТО.</a:t>
            </a:r>
          </a:p>
          <a:p>
            <a:pPr algn="just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29 декабря 2009 г.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конференции Московской городской организации принято решение о преобразовании в Региональное отделение ДОСААФ России города Москвы.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i-main-pic" descr="Картинка 458 из 14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500702"/>
            <a:ext cx="1454587" cy="119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-main-pic" descr="Картинка 122 из 14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5214950"/>
            <a:ext cx="1009132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i-main-pic" descr="Картинка 66 из 14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3" y="5802268"/>
            <a:ext cx="1285884" cy="90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Рисунок 337" descr="ОСОАВИАХИМ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857892"/>
            <a:ext cx="1219798" cy="83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IMG_927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5715016"/>
            <a:ext cx="1441540" cy="9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Рисунок 338" descr="ДОСААФ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5214950"/>
            <a:ext cx="1387807" cy="95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IMG_93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5072074"/>
            <a:ext cx="1214446" cy="86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action mai0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0338" y="1998663"/>
            <a:ext cx="1096962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4450"/>
            <a:ext cx="8172450" cy="1368425"/>
          </a:xfrm>
        </p:spPr>
        <p:txBody>
          <a:bodyPr/>
          <a:lstStyle/>
          <a:p>
            <a:pPr eaLnBrk="1" hangingPunct="1"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Участие </a:t>
            </a: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 проведение мероприятий </a:t>
            </a: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военно-патриотического воспитания </a:t>
            </a:r>
            <a:r>
              <a:rPr lang="ru-RU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ru-RU" sz="24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9461" name="Picture 9" descr="action mai0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89138"/>
            <a:ext cx="11493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5" descr="action mai01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125538"/>
            <a:ext cx="11842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7" descr="action mai01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1998663"/>
            <a:ext cx="12287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9" descr="action mai01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2874963"/>
            <a:ext cx="11525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21" descr="action mai01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350" y="1125538"/>
            <a:ext cx="11842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25" descr="action mai010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313" y="2862263"/>
            <a:ext cx="1228725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7" descr="action mai01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313" y="1149350"/>
            <a:ext cx="12287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Rectangle 2"/>
          <p:cNvSpPr txBox="1">
            <a:spLocks noChangeArrowheads="1"/>
          </p:cNvSpPr>
          <p:nvPr/>
        </p:nvSpPr>
        <p:spPr bwMode="auto">
          <a:xfrm>
            <a:off x="414338" y="3662363"/>
            <a:ext cx="33718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</a:rPr>
              <a:t>Всероссийская Акция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«Здоровая семья - Крепкая Страна»</a:t>
            </a:r>
          </a:p>
        </p:txBody>
      </p:sp>
      <p:pic>
        <p:nvPicPr>
          <p:cNvPr id="19469" name="Picture 6" descr="C:\Documents and Settings\user\Рабочий стол\буклет РО Москвы\P113075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0200" y="1149350"/>
            <a:ext cx="13604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30" descr="P101016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21488" y="1149350"/>
            <a:ext cx="1019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31" descr="D:\Со стола 4 07 13 г\Для журнала\Авторали 2011 Васильевский спуск\IMG_026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56550" y="1150938"/>
            <a:ext cx="1017588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8" descr="IMG_929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063" y="1149350"/>
            <a:ext cx="1019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7" descr="C:\Documents and Settings\user\Рабочий стол\буклет РО Москвы\P113069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70438" y="1995488"/>
            <a:ext cx="145573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26" descr="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97738" y="1978025"/>
            <a:ext cx="11128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5" name="Rectangle 2"/>
          <p:cNvSpPr txBox="1">
            <a:spLocks noChangeArrowheads="1"/>
          </p:cNvSpPr>
          <p:nvPr/>
        </p:nvSpPr>
        <p:spPr bwMode="auto">
          <a:xfrm>
            <a:off x="3635375" y="2870200"/>
            <a:ext cx="33734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</a:rPr>
              <a:t>Посвященное Дню Победы 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в Великой Отечественной войне</a:t>
            </a:r>
          </a:p>
        </p:txBody>
      </p:sp>
      <p:sp>
        <p:nvSpPr>
          <p:cNvPr id="19476" name="Rectangle 2"/>
          <p:cNvSpPr txBox="1">
            <a:spLocks noChangeArrowheads="1"/>
          </p:cNvSpPr>
          <p:nvPr/>
        </p:nvSpPr>
        <p:spPr bwMode="auto">
          <a:xfrm>
            <a:off x="6588125" y="2852738"/>
            <a:ext cx="27368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</a:rPr>
              <a:t>Автопробег по городам 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Героям и Воинской Славы</a:t>
            </a:r>
          </a:p>
        </p:txBody>
      </p:sp>
      <p:pic>
        <p:nvPicPr>
          <p:cNvPr id="19477" name="Рисунок 169" descr="DSC0032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8113" y="4306888"/>
            <a:ext cx="1160462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5" descr="C:\Documents and Settings\user\Рабочий стол\буклет РО Москвы\Посвящение в курсанты автомобильной школы ДОСААФ России ЗАО г.Москвы\DSC0027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03350" y="4306888"/>
            <a:ext cx="11239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Рисунок 147" descr="DSC0022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30488" y="4306888"/>
            <a:ext cx="12001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0" name="Rectangle 2"/>
          <p:cNvSpPr txBox="1">
            <a:spLocks noChangeArrowheads="1"/>
          </p:cNvSpPr>
          <p:nvPr/>
        </p:nvSpPr>
        <p:spPr bwMode="auto">
          <a:xfrm>
            <a:off x="771525" y="5141913"/>
            <a:ext cx="24955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</a:rPr>
              <a:t>Посвящение в курсанты</a:t>
            </a:r>
          </a:p>
        </p:txBody>
      </p:sp>
      <p:pic>
        <p:nvPicPr>
          <p:cNvPr id="19481" name="Рисунок 64" descr="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62238" y="5602288"/>
            <a:ext cx="12144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2" name="Рисунок 68" descr="IMG_386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38113" y="5605463"/>
            <a:ext cx="1160462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3" name="Picture 4" descr="C:\Documents and Settings\user\Рабочий стол\буклет РО Москвы\7 ноября 2012 г\7 ноября правка\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397000" y="5608638"/>
            <a:ext cx="113030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4" name="Rectangle 2"/>
          <p:cNvSpPr txBox="1">
            <a:spLocks noChangeArrowheads="1"/>
          </p:cNvSpPr>
          <p:nvPr/>
        </p:nvSpPr>
        <p:spPr bwMode="auto">
          <a:xfrm>
            <a:off x="619125" y="6381750"/>
            <a:ext cx="29622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</a:rPr>
              <a:t>Торжественный марш 7 ноября</a:t>
            </a:r>
          </a:p>
        </p:txBody>
      </p:sp>
      <p:pic>
        <p:nvPicPr>
          <p:cNvPr id="19485" name="Picture 22" descr="20">
            <a:hlinkClick r:id="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178300" y="3429000"/>
            <a:ext cx="12573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6" name="Picture 20" descr="24">
            <a:hlinkClick r:id="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500688" y="3429000"/>
            <a:ext cx="10985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7" name="Picture 24" descr="16">
            <a:hlinkClick r:id="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889500" y="4306888"/>
            <a:ext cx="119538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8" name="Rectangle 2"/>
          <p:cNvSpPr txBox="1">
            <a:spLocks noChangeArrowheads="1"/>
          </p:cNvSpPr>
          <p:nvPr/>
        </p:nvSpPr>
        <p:spPr bwMode="auto">
          <a:xfrm>
            <a:off x="3849688" y="5164138"/>
            <a:ext cx="29622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</a:rPr>
              <a:t>Селигер</a:t>
            </a:r>
          </a:p>
        </p:txBody>
      </p:sp>
      <p:pic>
        <p:nvPicPr>
          <p:cNvPr id="19489" name="Рисунок 392" descr="G:\сайт\Выставка стенных и фотогазет в местном отделении ДОСААФ России ЮЗАО г. Москвы\phoca_thumb_l_p1020164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804025" y="3429000"/>
            <a:ext cx="10160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90" name="Рисунок 355" descr="srdsf49849482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869238" y="3422650"/>
            <a:ext cx="108108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91" name="Picture 16" descr="D:\Со стола за 2010 2012 годы 15 10 12\со стола 8 06 11\ФОТО РО\P1130506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148513" y="4306888"/>
            <a:ext cx="13843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92" name="Rectangle 2"/>
          <p:cNvSpPr txBox="1">
            <a:spLocks noChangeArrowheads="1"/>
          </p:cNvSpPr>
          <p:nvPr/>
        </p:nvSpPr>
        <p:spPr bwMode="auto">
          <a:xfrm>
            <a:off x="6130925" y="5164138"/>
            <a:ext cx="29622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</a:rPr>
              <a:t>             Смотр стенных газет</a:t>
            </a:r>
          </a:p>
        </p:txBody>
      </p:sp>
      <p:pic>
        <p:nvPicPr>
          <p:cNvPr id="19493" name="Рисунок 192" descr="7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211638" y="5599113"/>
            <a:ext cx="104457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94" name="Рисунок 209" descr="29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483225" y="5605463"/>
            <a:ext cx="1033463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95" name="Рисунок 200" descr="18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697663" y="5599113"/>
            <a:ext cx="104298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96" name="Рисунок 205" descr="25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935913" y="5589588"/>
            <a:ext cx="10541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97" name="Rectangle 2"/>
          <p:cNvSpPr txBox="1">
            <a:spLocks noChangeArrowheads="1"/>
          </p:cNvSpPr>
          <p:nvPr/>
        </p:nvSpPr>
        <p:spPr bwMode="auto">
          <a:xfrm>
            <a:off x="4140200" y="6381750"/>
            <a:ext cx="48498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400"/>
              </a:lnSpc>
            </a:pPr>
            <a:r>
              <a:rPr lang="ru-RU" sz="1400" b="1">
                <a:latin typeface="Times New Roman" pitchFamily="18" charset="0"/>
              </a:rPr>
              <a:t>             </a:t>
            </a:r>
            <a:r>
              <a:rPr lang="ru-RU"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Прием делегации школьников и воспитанников Можгинского детского дома (Республика Удмуртия)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6" descr="D:\ДОСААФ 14 03 11\буклет РО Москвы\Справочный материал\фото по ВУС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3538" y="5835650"/>
            <a:ext cx="127317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547688"/>
            <a:ext cx="7561262" cy="1009650"/>
          </a:xfrm>
        </p:spPr>
        <p:txBody>
          <a:bodyPr/>
          <a:lstStyle/>
          <a:p>
            <a:pPr eaLnBrk="1" hangingPunct="1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Создан 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«Центр военно-патриотического воспитания и подготовки граждан (молодежи) к военной службе 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Регионального отделения ДОСААФ России г. Москвы»</a:t>
            </a:r>
            <a:r>
              <a:rPr lang="ru-RU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ru-RU" sz="24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485" name="Picture 5" descr="C:\Documents and Settings\user\Рабочий стол\буклет РО Москвы\Центр патр воспит в ЗАО\4+.jpg"/>
          <p:cNvPicPr>
            <a:picLocks noChangeAspect="1" noChangeArrowheads="1"/>
          </p:cNvPicPr>
          <p:nvPr/>
        </p:nvPicPr>
        <p:blipFill>
          <a:blip r:embed="rId3" cstate="print"/>
          <a:srcRect l="21095" t="12003" r="14394" b="27402"/>
          <a:stretch>
            <a:fillRect/>
          </a:stretch>
        </p:blipFill>
        <p:spPr bwMode="auto">
          <a:xfrm>
            <a:off x="3779838" y="5873750"/>
            <a:ext cx="133667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C:\Documents and Settings\user\Рабочий стол\буклет РО Москвы\Центр патр воспит в ЗАО\1+.jpg"/>
          <p:cNvPicPr>
            <a:picLocks noChangeAspect="1" noChangeArrowheads="1"/>
          </p:cNvPicPr>
          <p:nvPr/>
        </p:nvPicPr>
        <p:blipFill>
          <a:blip r:embed="rId4" cstate="print"/>
          <a:srcRect l="20383" t="10992" r="13580" b="27402"/>
          <a:stretch>
            <a:fillRect/>
          </a:stretch>
        </p:blipFill>
        <p:spPr bwMode="auto">
          <a:xfrm>
            <a:off x="1979613" y="1773238"/>
            <a:ext cx="5149850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C:\Documents and Settings\user\Рабочий стол\буклет РО Москвы\Центр патр воспит в ЗАО\3+.jpg"/>
          <p:cNvPicPr>
            <a:picLocks noChangeAspect="1" noChangeArrowheads="1"/>
          </p:cNvPicPr>
          <p:nvPr/>
        </p:nvPicPr>
        <p:blipFill>
          <a:blip r:embed="rId5" cstate="print"/>
          <a:srcRect l="20280" t="11424" r="13184" b="27834"/>
          <a:stretch>
            <a:fillRect/>
          </a:stretch>
        </p:blipFill>
        <p:spPr bwMode="auto">
          <a:xfrm>
            <a:off x="7591425" y="3429000"/>
            <a:ext cx="14446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Прямоугольная выноска 2"/>
          <p:cNvSpPr>
            <a:spLocks noChangeArrowheads="1"/>
          </p:cNvSpPr>
          <p:nvPr/>
        </p:nvSpPr>
        <p:spPr bwMode="auto">
          <a:xfrm>
            <a:off x="128588" y="1984375"/>
            <a:ext cx="1707108" cy="611188"/>
          </a:xfrm>
          <a:prstGeom prst="wedgeRectCallout">
            <a:avLst>
              <a:gd name="adj1" fmla="val 151735"/>
              <a:gd name="adj2" fmla="val 300489"/>
            </a:avLst>
          </a:prstGeom>
          <a:solidFill>
            <a:srgbClr val="E9F4A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8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Стрелковый</a:t>
            </a:r>
          </a:p>
          <a:p>
            <a:pPr algn="ctr">
              <a:lnSpc>
                <a:spcPts val="18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тир</a:t>
            </a:r>
          </a:p>
        </p:txBody>
      </p:sp>
      <p:sp>
        <p:nvSpPr>
          <p:cNvPr id="20489" name="Прямоугольная выноска 17"/>
          <p:cNvSpPr>
            <a:spLocks noChangeArrowheads="1"/>
          </p:cNvSpPr>
          <p:nvPr/>
        </p:nvSpPr>
        <p:spPr bwMode="auto">
          <a:xfrm>
            <a:off x="7236296" y="1844800"/>
            <a:ext cx="1783879" cy="1440184"/>
          </a:xfrm>
          <a:prstGeom prst="wedgeRectCallout">
            <a:avLst>
              <a:gd name="adj1" fmla="val -75792"/>
              <a:gd name="adj2" fmla="val 86055"/>
            </a:avLst>
          </a:prstGeom>
          <a:solidFill>
            <a:srgbClr val="DAECB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80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Комплекс военно-прикладных и технических видов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спорта (планируется)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0" name="Прямоугольная выноска 18"/>
          <p:cNvSpPr>
            <a:spLocks noChangeArrowheads="1"/>
          </p:cNvSpPr>
          <p:nvPr/>
        </p:nvSpPr>
        <p:spPr bwMode="auto">
          <a:xfrm>
            <a:off x="1691681" y="5526088"/>
            <a:ext cx="1980208" cy="1017587"/>
          </a:xfrm>
          <a:prstGeom prst="wedgeRectCallout">
            <a:avLst>
              <a:gd name="adj1" fmla="val 147661"/>
              <a:gd name="adj2" fmla="val -236065"/>
            </a:avLst>
          </a:prstGeom>
          <a:solidFill>
            <a:srgbClr val="DAECB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8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Автомобильная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школа ДОСААФ России ЗАО </a:t>
            </a:r>
          </a:p>
          <a:p>
            <a:pPr algn="ctr">
              <a:lnSpc>
                <a:spcPts val="18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Москвы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1" name="Picture 12" descr="C:\Documents and Settings\user\Рабочий стол\Стрелковый тир на Поклонке фото\IMG_42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8" y="3068638"/>
            <a:ext cx="1446212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3" descr="C:\Documents and Settings\user\Рабочий стол\Стрелковый тир на Поклонке фото\50_IMG_41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8" y="4292600"/>
            <a:ext cx="14446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4" descr="C:\Documents and Settings\user\Рабочий стол\Стрелковый тир на Поклонке фото\54_IMG_4001 -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463" y="5589588"/>
            <a:ext cx="14303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4" name="Rectangle 2"/>
          <p:cNvSpPr txBox="1">
            <a:spLocks noChangeArrowheads="1"/>
          </p:cNvSpPr>
          <p:nvPr/>
        </p:nvSpPr>
        <p:spPr bwMode="auto">
          <a:xfrm>
            <a:off x="4787900" y="4813300"/>
            <a:ext cx="19859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1400"/>
              </a:lnSpc>
            </a:pPr>
            <a:r>
              <a:rPr lang="ru-RU" sz="1400" b="1">
                <a:solidFill>
                  <a:srgbClr val="FFC000"/>
                </a:solidFill>
                <a:latin typeface="Times New Roman" pitchFamily="18" charset="0"/>
              </a:rPr>
              <a:t>ул. Поклонная, д 11</a:t>
            </a:r>
          </a:p>
        </p:txBody>
      </p:sp>
      <p:pic>
        <p:nvPicPr>
          <p:cNvPr id="20495" name="Picture 15" descr="D:\ДОСААФ 14 03 11\буклет РО Москвы\Справочный материал\фото по ВУС\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46588" y="5300663"/>
            <a:ext cx="1333500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18" descr="http://im0-tub-ru.yandex.net/i?id=237439055-21-7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1425" y="4459288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7" name="Picture 20" descr="http://im2-tub-ru.yandex.net/i?id=349835101-24-7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07300" y="5670550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58017" y="4429132"/>
            <a:ext cx="61436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г. Москва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Ул. Поклонная, д.11, стр. 1</a:t>
            </a:r>
            <a:endParaRPr lang="ru-RU" sz="2000" b="1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lvl="0" algn="ctr">
              <a:spcBef>
                <a:spcPts val="0"/>
              </a:spcBef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Тел. </a:t>
            </a:r>
            <a:r>
              <a:rPr lang="ru-RU" sz="20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+</a:t>
            </a:r>
            <a:r>
              <a:rPr lang="ru-RU" sz="20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7</a:t>
            </a:r>
            <a:r>
              <a:rPr lang="ru-RU" sz="20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(499)148-97-55</a:t>
            </a:r>
          </a:p>
          <a:p>
            <a:pPr lvl="0" algn="ctr">
              <a:spcBef>
                <a:spcPts val="0"/>
              </a:spcBef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E-mail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dosaaf10@mail.ru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www.dosaafmos</a:t>
            </a:r>
            <a:r>
              <a:rPr lang="en-US" sz="20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</a:t>
            </a:r>
            <a:r>
              <a:rPr lang="en-US" sz="20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ow.ru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58" y="1071546"/>
            <a:ext cx="2357454" cy="23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0835" y="476672"/>
            <a:ext cx="8567737" cy="4048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История </a:t>
            </a: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Московской оборонной организации</a:t>
            </a: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052736"/>
            <a:ext cx="825071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4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424863" cy="1512887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Государственные задачи, решаемые Региональным отделением ДОСААФ России г. Москвы в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соответствии с Постановлением Правительства Российской Федерации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от 28 ноября 2009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г. №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937</a:t>
            </a:r>
            <a:endParaRPr lang="ru-RU" sz="2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7800" y="3000375"/>
            <a:ext cx="87137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</a:t>
            </a:r>
          </a:p>
        </p:txBody>
      </p:sp>
      <p:pic>
        <p:nvPicPr>
          <p:cNvPr id="5124" name="Picture 6" descr="D:\Со стола 4 07 13 г\Для журнала\Фото\IMG_9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628775"/>
            <a:ext cx="13430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 descr="D:\Со стола 4 07 13 г\Фото 2013\Кубок префекта 12 01 12\P1000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500438"/>
            <a:ext cx="13430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D:\Со стола 4 07 13 г\Фото 2013\Кубок префекта 12 01 12\P1000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919538"/>
            <a:ext cx="1223963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771775" y="1703388"/>
            <a:ext cx="5113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атриотическое (военно-патриотическое) воспитание граждан    </a:t>
            </a:r>
            <a:endParaRPr lang="ru-RU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28" name="Прямоугольник 2"/>
          <p:cNvSpPr>
            <a:spLocks noChangeArrowheads="1"/>
          </p:cNvSpPr>
          <p:nvPr/>
        </p:nvSpPr>
        <p:spPr bwMode="auto">
          <a:xfrm>
            <a:off x="919163" y="2903538"/>
            <a:ext cx="6245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одготовка граждан по военно-учетным специальностям</a:t>
            </a:r>
          </a:p>
        </p:txBody>
      </p:sp>
      <p:sp>
        <p:nvSpPr>
          <p:cNvPr id="5129" name="Прямоугольник 15"/>
          <p:cNvSpPr>
            <a:spLocks noChangeArrowheads="1"/>
          </p:cNvSpPr>
          <p:nvPr/>
        </p:nvSpPr>
        <p:spPr bwMode="auto">
          <a:xfrm>
            <a:off x="3414713" y="3811588"/>
            <a:ext cx="4110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Р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азвитие технических видов спорта</a:t>
            </a:r>
          </a:p>
        </p:txBody>
      </p:sp>
      <p:sp>
        <p:nvSpPr>
          <p:cNvPr id="5130" name="Прямоугольник 16"/>
          <p:cNvSpPr>
            <a:spLocks noChangeArrowheads="1"/>
          </p:cNvSpPr>
          <p:nvPr/>
        </p:nvSpPr>
        <p:spPr bwMode="auto">
          <a:xfrm>
            <a:off x="3779838" y="6011863"/>
            <a:ext cx="52879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одготовка специалистов массовых технических 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профессий и развитие технического творчества</a:t>
            </a:r>
          </a:p>
        </p:txBody>
      </p:sp>
      <p:sp>
        <p:nvSpPr>
          <p:cNvPr id="5131" name="Прямоугольник 3"/>
          <p:cNvSpPr>
            <a:spLocks noChangeArrowheads="1"/>
          </p:cNvSpPr>
          <p:nvPr/>
        </p:nvSpPr>
        <p:spPr bwMode="auto">
          <a:xfrm>
            <a:off x="374650" y="4868863"/>
            <a:ext cx="4691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У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частие в развитии физической культуры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и военно-прикладных видов спорта</a:t>
            </a:r>
            <a:endParaRPr lang="ru-RU" dirty="0"/>
          </a:p>
        </p:txBody>
      </p:sp>
      <p:pic>
        <p:nvPicPr>
          <p:cNvPr id="5132" name="Picture 9" descr="D:\Cо стола 10 01 13\7 ноября 2012 г\7 ноября правка\IMG_38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1874838"/>
            <a:ext cx="13684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2" descr="F:\В РАБОТЕ\Буклет Малый\Фото красная звезда\_XES45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2349500"/>
            <a:ext cx="1341438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C:\Documents and Settings\Noone\Рабочий стол\ФОТО\Зарница 0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3800" y="4730750"/>
            <a:ext cx="1362075" cy="100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5" name="Picture 10" descr="D:\Cо стола 10 01 13\Фотоотчеты\Школа радиоэлектронники\ШРЭ фотографии\DSC_85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5732463"/>
            <a:ext cx="1414463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1" descr="D:\Cо стола 10 01 13\Фотоотчеты\2012\Фото марша ЮАО\DSCN24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58113" y="2989263"/>
            <a:ext cx="12065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2" descr="D:\Cо стола 10 01 13\Фото РО\Спартакиада допризывной молодежи РО\Фото 12.05.2012 г. 1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7763" y="4440238"/>
            <a:ext cx="133667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13" descr="D:\Cо стола 10 01 13\Фото РО\Водно-моторный спорт\Фото-01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513" y="3457575"/>
            <a:ext cx="12096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14" descr="D:\Cо стола 10 01 13\фото по ВУС\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54138" y="5868988"/>
            <a:ext cx="127317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15" descr="D:\Cо стола 10 01 13\фото\Надежда российской авиации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20975" y="5776913"/>
            <a:ext cx="6604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16" descr="D:\Со стола 4 07 13 г\Все фота\ГТО на Кр площ 30 05 2 06 13\DSCF085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24750" y="4797425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214290"/>
            <a:ext cx="6912768" cy="838446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kern="1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СТРУКТУРА </a:t>
            </a:r>
            <a:endParaRPr lang="ru-RU" sz="2000" b="1" kern="12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Регионального отделения ДОСААФ России г. Москвы</a:t>
            </a: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611560" y="1257007"/>
            <a:ext cx="2486547" cy="731832"/>
          </a:xfrm>
          <a:prstGeom prst="rect">
            <a:avLst/>
          </a:prstGeom>
          <a:gradFill rotWithShape="0">
            <a:gsLst>
              <a:gs pos="0">
                <a:srgbClr val="F694EF"/>
              </a:gs>
              <a:gs pos="50000">
                <a:srgbClr val="FDE9D9"/>
              </a:gs>
              <a:gs pos="100000">
                <a:srgbClr val="F694EF"/>
              </a:gs>
            </a:gsLst>
            <a:lin ang="189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Местных отделений - 15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516638" y="1257005"/>
            <a:ext cx="2383963" cy="731833"/>
          </a:xfrm>
          <a:prstGeom prst="rect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Образовательных учреждений - 11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8"/>
          <p:cNvSpPr>
            <a:spLocks noChangeArrowheads="1"/>
          </p:cNvSpPr>
          <p:nvPr/>
        </p:nvSpPr>
        <p:spPr bwMode="auto">
          <a:xfrm>
            <a:off x="6300192" y="1257006"/>
            <a:ext cx="2232248" cy="731833"/>
          </a:xfrm>
          <a:prstGeom prst="rect">
            <a:avLst/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Спортивных и авиационных организаций - 7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300192" y="2276872"/>
            <a:ext cx="2232248" cy="720080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50000">
                <a:srgbClr val="FDE9D9"/>
              </a:gs>
              <a:gs pos="100000">
                <a:srgbClr val="92D050"/>
              </a:gs>
            </a:gsLst>
            <a:lin ang="189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Клубы и секции - 78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300193" y="3284984"/>
            <a:ext cx="2232248" cy="792088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50000">
                <a:srgbClr val="FDE9D9"/>
              </a:gs>
              <a:gs pos="100000">
                <a:srgbClr val="92D050"/>
              </a:gs>
            </a:gsLst>
            <a:lin ang="189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endParaRPr kumimoji="0" lang="ru-RU" sz="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Стрелковые тиры - 5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11559" y="2276872"/>
            <a:ext cx="2486547" cy="720080"/>
          </a:xfrm>
          <a:prstGeom prst="rect">
            <a:avLst/>
          </a:prstGeom>
          <a:gradFill rotWithShape="0">
            <a:gsLst>
              <a:gs pos="0">
                <a:srgbClr val="FFC000"/>
              </a:gs>
              <a:gs pos="50000">
                <a:srgbClr val="FDE9D9"/>
              </a:gs>
              <a:gs pos="100000">
                <a:srgbClr val="FFC000"/>
              </a:gs>
            </a:gsLst>
            <a:lin ang="189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6400" b="1" dirty="0">
                <a:latin typeface="Calibri" pitchFamily="34" charset="0"/>
                <a:cs typeface="Arial" pitchFamily="34" charset="0"/>
              </a:rPr>
              <a:t>Первичных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6400" b="1" dirty="0">
                <a:latin typeface="Calibri" pitchFamily="34" charset="0"/>
                <a:cs typeface="Arial" pitchFamily="34" charset="0"/>
              </a:rPr>
              <a:t>отделений - 300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1560" y="3404803"/>
            <a:ext cx="2486547" cy="672269"/>
          </a:xfrm>
          <a:prstGeom prst="rect">
            <a:avLst/>
          </a:prstGeom>
          <a:gradFill rotWithShape="0">
            <a:gsLst>
              <a:gs pos="0">
                <a:srgbClr val="FFC000"/>
              </a:gs>
              <a:gs pos="50000">
                <a:srgbClr val="FDE9D9"/>
              </a:gs>
              <a:gs pos="100000">
                <a:srgbClr val="FFC000"/>
              </a:gs>
            </a:gsLst>
            <a:lin ang="189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ru-RU" sz="1100" b="1" dirty="0"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Членов ДОСААФ России – 3937 чел.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667" y="4077072"/>
            <a:ext cx="7920881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РУКОВОДЯЩИЕ </a:t>
            </a:r>
          </a:p>
          <a:p>
            <a:pPr algn="ctr"/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органы управления Региональным отделением ДОСААФ </a:t>
            </a:r>
            <a:r>
              <a:rPr lang="ru-RU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России г. </a:t>
            </a: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Москвы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904281" y="4805863"/>
            <a:ext cx="2963863" cy="49534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 w="38100" cap="rnd">
            <a:solidFill>
              <a:srgbClr val="F2F2F2"/>
            </a:solidFill>
            <a:prstDash val="sysDot"/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Calibri" pitchFamily="34" charset="0"/>
                <a:cs typeface="Arial" pitchFamily="34" charset="0"/>
              </a:rPr>
              <a:t>КОНФЕРЕНЦИЯ </a:t>
            </a:r>
            <a:r>
              <a:rPr lang="ru-RU" sz="1600" b="1" dirty="0" smtClean="0">
                <a:latin typeface="Calibri" pitchFamily="34" charset="0"/>
                <a:cs typeface="Arial" pitchFamily="34" charset="0"/>
              </a:rPr>
              <a:t>РО </a:t>
            </a:r>
            <a:r>
              <a:rPr lang="ru-RU" sz="1600" b="1" dirty="0">
                <a:latin typeface="Calibri" pitchFamily="34" charset="0"/>
                <a:cs typeface="Arial" pitchFamily="34" charset="0"/>
              </a:rPr>
              <a:t>ДОСААФ России г. Москвы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066540" y="5301208"/>
            <a:ext cx="2778125" cy="242887"/>
          </a:xfrm>
          <a:prstGeom prst="rect">
            <a:avLst/>
          </a:prstGeom>
          <a:gradFill rotWithShape="0">
            <a:gsLst>
              <a:gs pos="0">
                <a:srgbClr val="E5B8B7"/>
              </a:gs>
              <a:gs pos="50000">
                <a:srgbClr val="FFFF00"/>
              </a:gs>
              <a:gs pos="100000">
                <a:srgbClr val="E5B8B7"/>
              </a:gs>
            </a:gsLst>
            <a:lin ang="5400000" scaled="1"/>
          </a:gradFill>
          <a:ln w="12700" cap="rnd">
            <a:solidFill>
              <a:srgbClr val="000000"/>
            </a:solidFill>
            <a:prstDash val="sysDot"/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ПРЕДСЕДАТЕЛЬ – 1 чел.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184014" y="5544095"/>
            <a:ext cx="2543175" cy="360040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rgbClr val="E5B8B7"/>
              </a:gs>
            </a:gsLst>
            <a:lin ang="5400000" scaled="1"/>
          </a:gradFill>
          <a:ln w="12700" cap="rnd">
            <a:solidFill>
              <a:srgbClr val="92D050"/>
            </a:solidFill>
            <a:prstDash val="sysDot"/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b="1" dirty="0">
                <a:latin typeface="Calibri" pitchFamily="34" charset="0"/>
                <a:cs typeface="Arial" pitchFamily="34" charset="0"/>
              </a:rPr>
              <a:t>СОВЕТ РО – 35 чел</a:t>
            </a:r>
            <a:r>
              <a:rPr lang="ru-RU" sz="1100" b="1" dirty="0" smtClean="0">
                <a:latin typeface="Calibri" pitchFamily="34" charset="0"/>
                <a:cs typeface="Arial" pitchFamily="34" charset="0"/>
              </a:rPr>
              <a:t>. (</a:t>
            </a:r>
            <a:r>
              <a:rPr lang="ru-RU" sz="1100" b="1" dirty="0">
                <a:latin typeface="Calibri" pitchFamily="34" charset="0"/>
                <a:cs typeface="Arial" pitchFamily="34" charset="0"/>
              </a:rPr>
              <a:t>Пленум совета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347865" y="5904136"/>
            <a:ext cx="2232248" cy="333176"/>
          </a:xfrm>
          <a:prstGeom prst="rect">
            <a:avLst/>
          </a:prstGeom>
          <a:gradFill rotWithShape="0">
            <a:gsLst>
              <a:gs pos="0">
                <a:srgbClr val="0070C0"/>
              </a:gs>
              <a:gs pos="50000">
                <a:srgbClr val="E5B8B7"/>
              </a:gs>
              <a:gs pos="100000">
                <a:srgbClr val="0070C0"/>
              </a:gs>
            </a:gsLst>
            <a:lin ang="5400000" scaled="1"/>
          </a:gradFill>
          <a:ln w="12700" cap="rnd">
            <a:solidFill>
              <a:srgbClr val="D99594"/>
            </a:solidFill>
            <a:prstDash val="sysDot"/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ПРЕЗИДИУМ совета – 13 чел.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484181" y="6237313"/>
            <a:ext cx="1951915" cy="288032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50000">
                <a:srgbClr val="E5B8B7"/>
              </a:gs>
              <a:gs pos="100000">
                <a:srgbClr val="C00000"/>
              </a:gs>
            </a:gsLst>
            <a:lin ang="5400000" scaled="1"/>
          </a:gradFill>
          <a:ln w="12700" cap="rnd">
            <a:solidFill>
              <a:srgbClr val="D99594"/>
            </a:solidFill>
            <a:prstDash val="sysDot"/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АППАРАТ совета – 22 чел.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316246" y="4852600"/>
            <a:ext cx="2232249" cy="401870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Контрольно ревизионная комиссия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http://nagatino-portal.ru/cmsfiles/map_moscow_new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052513"/>
            <a:ext cx="3816350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ая выноска 11"/>
          <p:cNvSpPr>
            <a:spLocks noChangeArrowheads="1"/>
          </p:cNvSpPr>
          <p:nvPr/>
        </p:nvSpPr>
        <p:spPr bwMode="auto">
          <a:xfrm>
            <a:off x="6575280" y="5188406"/>
            <a:ext cx="2387600" cy="947282"/>
          </a:xfrm>
          <a:prstGeom prst="wedgeRectCallout">
            <a:avLst>
              <a:gd name="adj1" fmla="val -106948"/>
              <a:gd name="adj2" fmla="val -228003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района Чертаново Центральное </a:t>
            </a:r>
          </a:p>
          <a:p>
            <a:pPr algn="ctr">
              <a:lnSpc>
                <a:spcPts val="1500"/>
              </a:lnSpc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Москвы (24.6.2014 г.)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Прямоугольная выноска 16"/>
          <p:cNvSpPr>
            <a:spLocks noChangeArrowheads="1"/>
          </p:cNvSpPr>
          <p:nvPr/>
        </p:nvSpPr>
        <p:spPr bwMode="auto">
          <a:xfrm>
            <a:off x="123825" y="2420938"/>
            <a:ext cx="2387600" cy="719137"/>
          </a:xfrm>
          <a:prstGeom prst="wedgeRectCallout">
            <a:avLst>
              <a:gd name="adj1" fmla="val 149560"/>
              <a:gd name="adj2" fmla="val -33301"/>
            </a:avLst>
          </a:prstGeom>
          <a:solidFill>
            <a:srgbClr val="ECB6B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ЦАО г. Москвы</a:t>
            </a:r>
          </a:p>
          <a:p>
            <a:pPr algn="ctr"/>
            <a:endParaRPr lang="ru-RU" dirty="0"/>
          </a:p>
        </p:txBody>
      </p:sp>
      <p:sp>
        <p:nvSpPr>
          <p:cNvPr id="6149" name="Прямоугольная выноска 11"/>
          <p:cNvSpPr>
            <a:spLocks noChangeArrowheads="1"/>
          </p:cNvSpPr>
          <p:nvPr/>
        </p:nvSpPr>
        <p:spPr bwMode="auto">
          <a:xfrm>
            <a:off x="6575278" y="4384449"/>
            <a:ext cx="2374251" cy="701675"/>
          </a:xfrm>
          <a:prstGeom prst="wedgeRectCallout">
            <a:avLst>
              <a:gd name="adj1" fmla="val -107134"/>
              <a:gd name="adj2" fmla="val -160949"/>
            </a:avLst>
          </a:prstGeom>
          <a:solidFill>
            <a:srgbClr val="CFE8B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ЮАО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</p:txBody>
      </p:sp>
      <p:sp>
        <p:nvSpPr>
          <p:cNvPr id="6150" name="Прямоугольная выноска 9"/>
          <p:cNvSpPr>
            <a:spLocks noChangeArrowheads="1"/>
          </p:cNvSpPr>
          <p:nvPr/>
        </p:nvSpPr>
        <p:spPr bwMode="auto">
          <a:xfrm>
            <a:off x="6575279" y="3561482"/>
            <a:ext cx="2387600" cy="720725"/>
          </a:xfrm>
          <a:prstGeom prst="wedgeRectCallout">
            <a:avLst>
              <a:gd name="adj1" fmla="val -91633"/>
              <a:gd name="adj2" fmla="val -120950"/>
            </a:avLst>
          </a:prstGeom>
          <a:solidFill>
            <a:srgbClr val="AAE2F4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ЮВАО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1619250" y="365125"/>
            <a:ext cx="6481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Местных отделений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ДОСААФ России -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15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3" name="Прямоугольная выноска 1"/>
          <p:cNvSpPr>
            <a:spLocks noChangeArrowheads="1"/>
          </p:cNvSpPr>
          <p:nvPr/>
        </p:nvSpPr>
        <p:spPr bwMode="auto">
          <a:xfrm>
            <a:off x="130175" y="1628775"/>
            <a:ext cx="2387600" cy="712788"/>
          </a:xfrm>
          <a:prstGeom prst="wedgeRectCallout">
            <a:avLst>
              <a:gd name="adj1" fmla="val 124481"/>
              <a:gd name="adj2" fmla="val -3935"/>
            </a:avLst>
          </a:prstGeom>
          <a:solidFill>
            <a:srgbClr val="DEB8DB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СЗАО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  <a:p>
            <a:pPr algn="ctr"/>
            <a:endParaRPr lang="ru-RU" dirty="0"/>
          </a:p>
        </p:txBody>
      </p:sp>
      <p:sp>
        <p:nvSpPr>
          <p:cNvPr id="6154" name="Прямоугольная выноска 12"/>
          <p:cNvSpPr>
            <a:spLocks noChangeArrowheads="1"/>
          </p:cNvSpPr>
          <p:nvPr/>
        </p:nvSpPr>
        <p:spPr bwMode="auto">
          <a:xfrm>
            <a:off x="139700" y="931863"/>
            <a:ext cx="2387600" cy="625475"/>
          </a:xfrm>
          <a:prstGeom prst="wedgeRectCallout">
            <a:avLst>
              <a:gd name="adj1" fmla="val 132690"/>
              <a:gd name="adj2" fmla="val 78417"/>
            </a:avLst>
          </a:prstGeom>
          <a:solidFill>
            <a:srgbClr val="DAECB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САО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155" name="Прямоугольная выноска 15"/>
          <p:cNvSpPr>
            <a:spLocks noChangeArrowheads="1"/>
          </p:cNvSpPr>
          <p:nvPr/>
        </p:nvSpPr>
        <p:spPr bwMode="auto">
          <a:xfrm>
            <a:off x="6551044" y="2767539"/>
            <a:ext cx="2387600" cy="701675"/>
          </a:xfrm>
          <a:prstGeom prst="wedgeRectCallout">
            <a:avLst>
              <a:gd name="adj1" fmla="val -80690"/>
              <a:gd name="adj2" fmla="val -101421"/>
            </a:avLst>
          </a:prstGeom>
          <a:solidFill>
            <a:srgbClr val="EBCFB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ВАО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  <a:p>
            <a:pPr algn="ctr"/>
            <a:endParaRPr lang="ru-RU" dirty="0"/>
          </a:p>
        </p:txBody>
      </p:sp>
      <p:sp>
        <p:nvSpPr>
          <p:cNvPr id="6156" name="Прямоугольная выноска 11"/>
          <p:cNvSpPr>
            <a:spLocks noChangeArrowheads="1"/>
          </p:cNvSpPr>
          <p:nvPr/>
        </p:nvSpPr>
        <p:spPr bwMode="auto">
          <a:xfrm>
            <a:off x="6522811" y="931862"/>
            <a:ext cx="2387600" cy="757929"/>
          </a:xfrm>
          <a:prstGeom prst="wedgeRectCallout">
            <a:avLst>
              <a:gd name="adj1" fmla="val -175977"/>
              <a:gd name="adj2" fmla="val 19014"/>
            </a:avLst>
          </a:prstGeom>
          <a:solidFill>
            <a:srgbClr val="CFE8B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Зел.АО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Москвы</a:t>
            </a:r>
          </a:p>
        </p:txBody>
      </p:sp>
      <p:sp>
        <p:nvSpPr>
          <p:cNvPr id="6157" name="Прямоугольная выноска 12"/>
          <p:cNvSpPr>
            <a:spLocks noChangeArrowheads="1"/>
          </p:cNvSpPr>
          <p:nvPr/>
        </p:nvSpPr>
        <p:spPr bwMode="auto">
          <a:xfrm>
            <a:off x="115887" y="5509323"/>
            <a:ext cx="2387600" cy="626365"/>
          </a:xfrm>
          <a:prstGeom prst="wedgeRectCallout">
            <a:avLst>
              <a:gd name="adj1" fmla="val 99865"/>
              <a:gd name="adj2" fmla="val -171483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ТиНАО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Москвы (24.7.2013 г.)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158" name="Прямоугольная выноска 8"/>
          <p:cNvSpPr>
            <a:spLocks noChangeArrowheads="1"/>
          </p:cNvSpPr>
          <p:nvPr/>
        </p:nvSpPr>
        <p:spPr bwMode="auto">
          <a:xfrm>
            <a:off x="123825" y="4087289"/>
            <a:ext cx="2387600" cy="647997"/>
          </a:xfrm>
          <a:prstGeom prst="wedgeRectCallout">
            <a:avLst>
              <a:gd name="adj1" fmla="val 132236"/>
              <a:gd name="adj2" fmla="val -206213"/>
            </a:avLst>
          </a:prstGeom>
          <a:solidFill>
            <a:srgbClr val="CBCCD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района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Раменки г. Москвы</a:t>
            </a:r>
          </a:p>
          <a:p>
            <a:pPr algn="ctr"/>
            <a:endParaRPr lang="ru-RU" dirty="0"/>
          </a:p>
        </p:txBody>
      </p:sp>
      <p:sp>
        <p:nvSpPr>
          <p:cNvPr id="6159" name="Прямоугольная выноска 16"/>
          <p:cNvSpPr>
            <a:spLocks noChangeArrowheads="1"/>
          </p:cNvSpPr>
          <p:nvPr/>
        </p:nvSpPr>
        <p:spPr bwMode="auto">
          <a:xfrm>
            <a:off x="123825" y="3214689"/>
            <a:ext cx="2387600" cy="790376"/>
          </a:xfrm>
          <a:prstGeom prst="wedgeRectCallout">
            <a:avLst>
              <a:gd name="adj1" fmla="val 152296"/>
              <a:gd name="adj2" fmla="val -113204"/>
            </a:avLst>
          </a:prstGeom>
          <a:solidFill>
            <a:srgbClr val="ECB6B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Тверского района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  <a:p>
            <a:pPr algn="ctr"/>
            <a:endParaRPr lang="ru-RU" dirty="0"/>
          </a:p>
        </p:txBody>
      </p:sp>
      <p:sp>
        <p:nvSpPr>
          <p:cNvPr id="20" name="Прямоугольная выноска 11"/>
          <p:cNvSpPr>
            <a:spLocks noChangeArrowheads="1"/>
          </p:cNvSpPr>
          <p:nvPr/>
        </p:nvSpPr>
        <p:spPr bwMode="auto">
          <a:xfrm>
            <a:off x="4598128" y="5268020"/>
            <a:ext cx="1907036" cy="875845"/>
          </a:xfrm>
          <a:prstGeom prst="wedgeRectCallout">
            <a:avLst>
              <a:gd name="adj1" fmla="val -43429"/>
              <a:gd name="adj2" fmla="val -260378"/>
            </a:avLst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Гагаринского района 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</p:txBody>
      </p:sp>
      <p:sp>
        <p:nvSpPr>
          <p:cNvPr id="6161" name="Прямоугольная выноска 13"/>
          <p:cNvSpPr>
            <a:spLocks noChangeArrowheads="1"/>
          </p:cNvSpPr>
          <p:nvPr/>
        </p:nvSpPr>
        <p:spPr bwMode="auto">
          <a:xfrm>
            <a:off x="6537996" y="1785382"/>
            <a:ext cx="2387600" cy="862012"/>
          </a:xfrm>
          <a:prstGeom prst="wedgeRectCallout">
            <a:avLst>
              <a:gd name="adj1" fmla="val -109417"/>
              <a:gd name="adj2" fmla="val -42458"/>
            </a:avLst>
          </a:prstGeom>
          <a:solidFill>
            <a:srgbClr val="E9F4A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Ярославского района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  <a:p>
            <a:pPr algn="ctr">
              <a:lnSpc>
                <a:spcPts val="1500"/>
              </a:lnSpc>
            </a:pPr>
            <a:endParaRPr lang="ru-RU" dirty="0"/>
          </a:p>
        </p:txBody>
      </p:sp>
      <p:sp>
        <p:nvSpPr>
          <p:cNvPr id="6162" name="Rectangle 6"/>
          <p:cNvSpPr>
            <a:spLocks noChangeArrowheads="1"/>
          </p:cNvSpPr>
          <p:nvPr/>
        </p:nvSpPr>
        <p:spPr bwMode="auto">
          <a:xfrm>
            <a:off x="98424" y="6135688"/>
            <a:ext cx="3178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Первичных отделений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en-US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ДОСААФ России -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313</a:t>
            </a: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6163" name="Rectangle 6"/>
          <p:cNvSpPr>
            <a:spLocks noChangeArrowheads="1"/>
          </p:cNvSpPr>
          <p:nvPr/>
        </p:nvSpPr>
        <p:spPr bwMode="auto">
          <a:xfrm>
            <a:off x="5219700" y="6135688"/>
            <a:ext cx="35290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Членов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en-US" b="1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ДОСААФ России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>
                <a:solidFill>
                  <a:srgbClr val="C00000"/>
                </a:solidFill>
                <a:latin typeface="Times New Roman" pitchFamily="18" charset="0"/>
              </a:rPr>
              <a:t>– </a:t>
            </a:r>
            <a:r>
              <a:rPr lang="ru-RU" b="1" smtClean="0">
                <a:solidFill>
                  <a:srgbClr val="C00000"/>
                </a:solidFill>
                <a:latin typeface="Times New Roman" pitchFamily="18" charset="0"/>
              </a:rPr>
              <a:t>4618</a:t>
            </a:r>
            <a:r>
              <a:rPr lang="ru-RU" b="1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чел.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ая выноска 8"/>
          <p:cNvSpPr>
            <a:spLocks noChangeArrowheads="1"/>
          </p:cNvSpPr>
          <p:nvPr/>
        </p:nvSpPr>
        <p:spPr bwMode="auto">
          <a:xfrm>
            <a:off x="127591" y="4798451"/>
            <a:ext cx="2383834" cy="646773"/>
          </a:xfrm>
          <a:prstGeom prst="wedgeRectCallout">
            <a:avLst>
              <a:gd name="adj1" fmla="val 131260"/>
              <a:gd name="adj2" fmla="val -12727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Дорогомилово </a:t>
            </a:r>
          </a:p>
          <a:p>
            <a:pPr algn="ctr">
              <a:lnSpc>
                <a:spcPts val="1500"/>
              </a:lnSpc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г. Москвы (8.4.2014 г.)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2" name="Прямоугольная выноска 11"/>
          <p:cNvSpPr>
            <a:spLocks noChangeArrowheads="1"/>
          </p:cNvSpPr>
          <p:nvPr/>
        </p:nvSpPr>
        <p:spPr bwMode="auto">
          <a:xfrm>
            <a:off x="2600606" y="5509323"/>
            <a:ext cx="1803285" cy="633181"/>
          </a:xfrm>
          <a:prstGeom prst="wedgeRectCallout">
            <a:avLst>
              <a:gd name="adj1" fmla="val 67723"/>
              <a:gd name="adj2" fmla="val -352670"/>
            </a:avLst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Местное отделение ДОСААФ России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ЮЗАО 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Москвы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http://nagatino-portal.ru/cmsfiles/map_moscow_new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098550"/>
            <a:ext cx="3816350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ая выноска 16"/>
          <p:cNvSpPr>
            <a:spLocks noChangeArrowheads="1"/>
          </p:cNvSpPr>
          <p:nvPr/>
        </p:nvSpPr>
        <p:spPr bwMode="auto">
          <a:xfrm>
            <a:off x="123825" y="4365625"/>
            <a:ext cx="2387600" cy="719138"/>
          </a:xfrm>
          <a:prstGeom prst="wedgeRectCallout">
            <a:avLst>
              <a:gd name="adj1" fmla="val 150472"/>
              <a:gd name="adj2" fmla="val -301227"/>
            </a:avLst>
          </a:prstGeom>
          <a:solidFill>
            <a:srgbClr val="ECB6B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НОУ «Автомобильная школа ДОСААФ России ЦАО г. Москвы»</a:t>
            </a:r>
          </a:p>
          <a:p>
            <a:pPr algn="ctr"/>
            <a:endParaRPr lang="ru-RU"/>
          </a:p>
        </p:txBody>
      </p:sp>
      <p:sp>
        <p:nvSpPr>
          <p:cNvPr id="7172" name="Прямоугольная выноска 11"/>
          <p:cNvSpPr>
            <a:spLocks noChangeArrowheads="1"/>
          </p:cNvSpPr>
          <p:nvPr/>
        </p:nvSpPr>
        <p:spPr bwMode="auto">
          <a:xfrm>
            <a:off x="3124200" y="5133975"/>
            <a:ext cx="2387600" cy="1589088"/>
          </a:xfrm>
          <a:prstGeom prst="wedgeRectCallout">
            <a:avLst>
              <a:gd name="adj1" fmla="val 36940"/>
              <a:gd name="adj2" fmla="val -136125"/>
            </a:avLst>
          </a:prstGeom>
          <a:solidFill>
            <a:srgbClr val="CFE8B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НОУ «Учебно-спортивный центр ДОСААФ России ЮАО г. Москвы»</a:t>
            </a:r>
          </a:p>
          <a:p>
            <a:pPr algn="ctr">
              <a:lnSpc>
                <a:spcPts val="1500"/>
              </a:lnSpc>
            </a:pPr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НОУ Школа радиоэлектроники РО ДОСААФ России 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г. Москвы</a:t>
            </a:r>
            <a:endParaRPr lang="ru-RU" sz="1400"/>
          </a:p>
        </p:txBody>
      </p:sp>
      <p:sp>
        <p:nvSpPr>
          <p:cNvPr id="7173" name="Прямоугольная выноска 9"/>
          <p:cNvSpPr>
            <a:spLocks noChangeArrowheads="1"/>
          </p:cNvSpPr>
          <p:nvPr/>
        </p:nvSpPr>
        <p:spPr bwMode="auto">
          <a:xfrm>
            <a:off x="5713413" y="6010275"/>
            <a:ext cx="2387600" cy="720725"/>
          </a:xfrm>
          <a:prstGeom prst="wedgeRectCallout">
            <a:avLst>
              <a:gd name="adj1" fmla="val -53333"/>
              <a:gd name="adj2" fmla="val -442662"/>
            </a:avLst>
          </a:prstGeom>
          <a:solidFill>
            <a:srgbClr val="AAE2F4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НОУ «Учебно-спортивный центр ДОСААФ России ЮВАО г. Москвы»</a:t>
            </a:r>
            <a:endParaRPr lang="ru-RU"/>
          </a:p>
        </p:txBody>
      </p:sp>
      <p:sp>
        <p:nvSpPr>
          <p:cNvPr id="7174" name="Прямоугольная выноска 8"/>
          <p:cNvSpPr>
            <a:spLocks noChangeArrowheads="1"/>
          </p:cNvSpPr>
          <p:nvPr/>
        </p:nvSpPr>
        <p:spPr bwMode="auto">
          <a:xfrm>
            <a:off x="139700" y="5469842"/>
            <a:ext cx="2387600" cy="1080865"/>
          </a:xfrm>
          <a:prstGeom prst="wedgeRectCallout">
            <a:avLst>
              <a:gd name="adj1" fmla="val 140663"/>
              <a:gd name="adj2" fmla="val -273511"/>
            </a:avLst>
          </a:prstGeom>
          <a:solidFill>
            <a:srgbClr val="CBCCD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ОУ «Центр ВПВ и подготовки граждан к военной службе РО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ДОСААФ России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Москвы»</a:t>
            </a:r>
          </a:p>
          <a:p>
            <a:pPr algn="ctr"/>
            <a:endParaRPr lang="ru-RU" dirty="0"/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1619250" y="365125"/>
            <a:ext cx="6481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Образовательных учреждений ДОСААФ России - 11</a:t>
            </a:r>
          </a:p>
        </p:txBody>
      </p:sp>
      <p:sp>
        <p:nvSpPr>
          <p:cNvPr id="7177" name="Прямоугольная выноска 1"/>
          <p:cNvSpPr>
            <a:spLocks noChangeArrowheads="1"/>
          </p:cNvSpPr>
          <p:nvPr/>
        </p:nvSpPr>
        <p:spPr bwMode="auto">
          <a:xfrm>
            <a:off x="139700" y="3221038"/>
            <a:ext cx="2387600" cy="712787"/>
          </a:xfrm>
          <a:prstGeom prst="wedgeRectCallout">
            <a:avLst>
              <a:gd name="adj1" fmla="val 120380"/>
              <a:gd name="adj2" fmla="val -220796"/>
            </a:avLst>
          </a:prstGeom>
          <a:solidFill>
            <a:srgbClr val="DEB8DB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НОУ «Тушинская автошкола РО ДОСААФ России города Москвы»</a:t>
            </a:r>
          </a:p>
          <a:p>
            <a:pPr algn="ctr"/>
            <a:endParaRPr lang="ru-RU"/>
          </a:p>
        </p:txBody>
      </p:sp>
      <p:sp>
        <p:nvSpPr>
          <p:cNvPr id="7178" name="Прямоугольная выноска 12"/>
          <p:cNvSpPr>
            <a:spLocks noChangeArrowheads="1"/>
          </p:cNvSpPr>
          <p:nvPr/>
        </p:nvSpPr>
        <p:spPr bwMode="auto">
          <a:xfrm>
            <a:off x="139700" y="931862"/>
            <a:ext cx="2387600" cy="1993082"/>
          </a:xfrm>
          <a:prstGeom prst="wedgeRectCallout">
            <a:avLst>
              <a:gd name="adj1" fmla="val 136338"/>
              <a:gd name="adj2" fmla="val -5194"/>
            </a:avLst>
          </a:prstGeom>
          <a:solidFill>
            <a:srgbClr val="DAECB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Московский морской учебный спортивно-технический центр ДОСААФ России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НОУ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Автомобильная школа «Нева» РО ДОСААФ России 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г. Москвы</a:t>
            </a: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179" name="Прямоугольная выноска 13"/>
          <p:cNvSpPr>
            <a:spLocks noChangeArrowheads="1"/>
          </p:cNvSpPr>
          <p:nvPr/>
        </p:nvSpPr>
        <p:spPr bwMode="auto">
          <a:xfrm>
            <a:off x="6627813" y="2133600"/>
            <a:ext cx="2387600" cy="935038"/>
          </a:xfrm>
          <a:prstGeom prst="wedgeRectCallout">
            <a:avLst>
              <a:gd name="adj1" fmla="val -110782"/>
              <a:gd name="adj2" fmla="val -68264"/>
            </a:avLst>
          </a:prstGeom>
          <a:solidFill>
            <a:srgbClr val="E9F4A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НОУ «Ростокино» ДОСААФ России СВАО </a:t>
            </a:r>
            <a:br>
              <a:rPr lang="ru-RU" sz="1400" b="1"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latin typeface="Times New Roman" pitchFamily="18" charset="0"/>
                <a:cs typeface="Times New Roman" pitchFamily="18" charset="0"/>
              </a:rPr>
              <a:t>г. Москвы</a:t>
            </a:r>
            <a:endParaRPr lang="ru-RU" sz="1400" b="1">
              <a:latin typeface="Times New Roman" pitchFamily="18" charset="0"/>
            </a:endParaRPr>
          </a:p>
          <a:p>
            <a:pPr algn="ctr">
              <a:lnSpc>
                <a:spcPts val="1500"/>
              </a:lnSpc>
            </a:pPr>
            <a:endParaRPr lang="ru-RU"/>
          </a:p>
        </p:txBody>
      </p:sp>
      <p:sp>
        <p:nvSpPr>
          <p:cNvPr id="7180" name="Прямоугольная выноска 14"/>
          <p:cNvSpPr>
            <a:spLocks noChangeArrowheads="1"/>
          </p:cNvSpPr>
          <p:nvPr/>
        </p:nvSpPr>
        <p:spPr bwMode="auto">
          <a:xfrm>
            <a:off x="6627813" y="981075"/>
            <a:ext cx="2387600" cy="719138"/>
          </a:xfrm>
          <a:prstGeom prst="wedgeRectCallout">
            <a:avLst>
              <a:gd name="adj1" fmla="val -134037"/>
              <a:gd name="adj2" fmla="val 63102"/>
            </a:avLst>
          </a:prstGeom>
          <a:solidFill>
            <a:srgbClr val="DAECB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НОУ «Автомобильная школа ДОСААФ России САО г. Москвы»</a:t>
            </a:r>
          </a:p>
          <a:p>
            <a:pPr algn="ctr"/>
            <a:endParaRPr lang="ru-RU"/>
          </a:p>
        </p:txBody>
      </p:sp>
      <p:sp>
        <p:nvSpPr>
          <p:cNvPr id="7181" name="Прямоугольная выноска 15"/>
          <p:cNvSpPr>
            <a:spLocks noChangeArrowheads="1"/>
          </p:cNvSpPr>
          <p:nvPr/>
        </p:nvSpPr>
        <p:spPr bwMode="auto">
          <a:xfrm>
            <a:off x="6648450" y="4383088"/>
            <a:ext cx="2387600" cy="990600"/>
          </a:xfrm>
          <a:prstGeom prst="wedgeRectCallout">
            <a:avLst>
              <a:gd name="adj1" fmla="val -88898"/>
              <a:gd name="adj2" fmla="val -236394"/>
            </a:avLst>
          </a:prstGeom>
          <a:solidFill>
            <a:srgbClr val="EBCFB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НОУ «Учебно-методический центр «Алгоритм» РО ДОСААФ России г. Москвы»</a:t>
            </a:r>
          </a:p>
          <a:p>
            <a:pPr algn="ctr"/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 bwMode="auto">
          <a:xfrm>
            <a:off x="154763" y="2037715"/>
            <a:ext cx="23725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5914785"/>
            <a:ext cx="23780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454025" y="1052513"/>
            <a:ext cx="81740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Подготовка граждан по военно-учетным специальностям является одной из основных задач, решаемых региональным отделением ДОСААФ России г. Москвы.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Данная задача решается в тесном взаимодействии с Военным комиссариатом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местными органами власти г. Москвы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образовательными учреждениями ДОСААФ России, которые территориально размещаются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ЦАО, ЗАО, ВАО,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ЮВАО, ЮАО и Зел.АО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88913"/>
            <a:ext cx="8172450" cy="936625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Подготовка </a:t>
            </a:r>
            <a:b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граждан по военно-учетным специальностям</a:t>
            </a:r>
          </a:p>
        </p:txBody>
      </p:sp>
      <p:pic>
        <p:nvPicPr>
          <p:cNvPr id="9221" name="Picture 6" descr="DSCN25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6575" y="4513263"/>
            <a:ext cx="2027238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 descr="http://cs419120.vk.me/v419120422/40bf/larry6u5v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6413" y="2492375"/>
            <a:ext cx="2036762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Рисунок 2" descr="DSC001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492375"/>
            <a:ext cx="199548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1" descr="D:\Cо стола 10 01 13\фото по ВУС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552950"/>
            <a:ext cx="200501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6"/>
          <p:cNvSpPr>
            <a:spLocks noChangeArrowheads="1"/>
          </p:cNvSpPr>
          <p:nvPr/>
        </p:nvSpPr>
        <p:spPr bwMode="auto">
          <a:xfrm>
            <a:off x="2484438" y="2636838"/>
            <a:ext cx="3959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Перечень военно-учетных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специальностей,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по которым осуществляется подготовка</a:t>
            </a:r>
          </a:p>
        </p:txBody>
      </p:sp>
      <p:sp>
        <p:nvSpPr>
          <p:cNvPr id="9226" name="Rectangle 6"/>
          <p:cNvSpPr>
            <a:spLocks noChangeArrowheads="1"/>
          </p:cNvSpPr>
          <p:nvPr/>
        </p:nvSpPr>
        <p:spPr bwMode="auto">
          <a:xfrm>
            <a:off x="2484438" y="3500438"/>
            <a:ext cx="39592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46075"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ВУС – 837 Водитель транспортных средств категории «С» </a:t>
            </a:r>
          </a:p>
          <a:p>
            <a:pPr indent="-346075"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ВУС – 845 Водитель транспортных средств категории «Д» </a:t>
            </a:r>
          </a:p>
          <a:p>
            <a:pPr indent="-346075"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ВУС – 846 Водитель транспортных средств категории «Е» </a:t>
            </a:r>
          </a:p>
        </p:txBody>
      </p:sp>
      <p:sp>
        <p:nvSpPr>
          <p:cNvPr id="9227" name="Rectangle 6"/>
          <p:cNvSpPr>
            <a:spLocks noChangeArrowheads="1"/>
          </p:cNvSpPr>
          <p:nvPr/>
        </p:nvSpPr>
        <p:spPr bwMode="auto">
          <a:xfrm>
            <a:off x="2754313" y="5592763"/>
            <a:ext cx="3024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960000"/>
                </a:solidFill>
                <a:latin typeface="Times New Roman" pitchFamily="18" charset="0"/>
              </a:rPr>
              <a:t>Плановое задание</a:t>
            </a:r>
          </a:p>
        </p:txBody>
      </p:sp>
      <p:sp>
        <p:nvSpPr>
          <p:cNvPr id="9228" name="Rectangle 6"/>
          <p:cNvSpPr>
            <a:spLocks noChangeArrowheads="1"/>
          </p:cNvSpPr>
          <p:nvPr/>
        </p:nvSpPr>
        <p:spPr bwMode="auto">
          <a:xfrm>
            <a:off x="566738" y="5996440"/>
            <a:ext cx="1404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960000"/>
                </a:solidFill>
                <a:latin typeface="Times New Roman" pitchFamily="18" charset="0"/>
              </a:rPr>
              <a:t>2011 г.</a:t>
            </a:r>
          </a:p>
        </p:txBody>
      </p:sp>
      <p:sp>
        <p:nvSpPr>
          <p:cNvPr id="9229" name="Rectangle 6"/>
          <p:cNvSpPr>
            <a:spLocks noChangeArrowheads="1"/>
          </p:cNvSpPr>
          <p:nvPr/>
        </p:nvSpPr>
        <p:spPr bwMode="auto">
          <a:xfrm>
            <a:off x="2123728" y="5995082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960000"/>
                </a:solidFill>
                <a:latin typeface="Times New Roman" pitchFamily="18" charset="0"/>
              </a:rPr>
              <a:t>2012 г.</a:t>
            </a:r>
          </a:p>
        </p:txBody>
      </p:sp>
      <p:sp>
        <p:nvSpPr>
          <p:cNvPr id="9230" name="Rectangle 6"/>
          <p:cNvSpPr>
            <a:spLocks noChangeArrowheads="1"/>
          </p:cNvSpPr>
          <p:nvPr/>
        </p:nvSpPr>
        <p:spPr bwMode="auto">
          <a:xfrm>
            <a:off x="3761581" y="6004379"/>
            <a:ext cx="140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960000"/>
                </a:solidFill>
                <a:latin typeface="Times New Roman" pitchFamily="18" charset="0"/>
              </a:rPr>
              <a:t>2013 г.</a:t>
            </a:r>
          </a:p>
        </p:txBody>
      </p:sp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3733927" y="6310421"/>
            <a:ext cx="140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</a:rPr>
              <a:t>1635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чел.</a:t>
            </a:r>
          </a:p>
        </p:txBody>
      </p:sp>
      <p:sp>
        <p:nvSpPr>
          <p:cNvPr id="9232" name="Rectangle 6"/>
          <p:cNvSpPr>
            <a:spLocks noChangeArrowheads="1"/>
          </p:cNvSpPr>
          <p:nvPr/>
        </p:nvSpPr>
        <p:spPr bwMode="auto">
          <a:xfrm>
            <a:off x="541338" y="6350000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7030A0"/>
                </a:solidFill>
                <a:latin typeface="Times New Roman" pitchFamily="18" charset="0"/>
              </a:rPr>
              <a:t>2337 чел.</a:t>
            </a:r>
          </a:p>
        </p:txBody>
      </p:sp>
      <p:sp>
        <p:nvSpPr>
          <p:cNvPr id="9233" name="Rectangle 6"/>
          <p:cNvSpPr>
            <a:spLocks noChangeArrowheads="1"/>
          </p:cNvSpPr>
          <p:nvPr/>
        </p:nvSpPr>
        <p:spPr bwMode="auto">
          <a:xfrm>
            <a:off x="2062830" y="6334008"/>
            <a:ext cx="140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1903 чел.</a:t>
            </a:r>
          </a:p>
        </p:txBody>
      </p:sp>
      <p:pic>
        <p:nvPicPr>
          <p:cNvPr id="9234" name="Picture 2" descr="C:\Documents and Settings\Noone\Рабочий стол\доклад\Школа 2009\DSC001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3560763"/>
            <a:ext cx="14319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5451475" y="6004379"/>
            <a:ext cx="140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960000"/>
                </a:solidFill>
                <a:latin typeface="Times New Roman" pitchFamily="18" charset="0"/>
              </a:rPr>
              <a:t>2014 </a:t>
            </a:r>
            <a:r>
              <a:rPr lang="ru-RU" b="1" dirty="0">
                <a:solidFill>
                  <a:srgbClr val="960000"/>
                </a:solidFill>
                <a:latin typeface="Times New Roman" pitchFamily="18" charset="0"/>
              </a:rPr>
              <a:t>г.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364088" y="6308943"/>
            <a:ext cx="140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</a:rPr>
              <a:t>1462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чел.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7020272" y="5995082"/>
            <a:ext cx="140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960000"/>
                </a:solidFill>
                <a:latin typeface="Times New Roman" pitchFamily="18" charset="0"/>
              </a:rPr>
              <a:t>2015 </a:t>
            </a:r>
            <a:r>
              <a:rPr lang="ru-RU" b="1" dirty="0">
                <a:solidFill>
                  <a:srgbClr val="960000"/>
                </a:solidFill>
                <a:latin typeface="Times New Roman" pitchFamily="18" charset="0"/>
              </a:rPr>
              <a:t>г.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7020272" y="6307465"/>
            <a:ext cx="140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</a:rPr>
              <a:t>1536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чел.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179512" y="981075"/>
            <a:ext cx="8677151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Подготовка специалистов массовых технических профессий осуществляется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11 образовательными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учреждениями ДОСААФ России, которые территориально размещаются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САО, СЗАО, ЦАО, ЗАО, СВАО, ВАО,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ЮВАО, ЮАО и Зел.АО.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готовится более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чел.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88913"/>
            <a:ext cx="8172450" cy="77311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Подготовка </a:t>
            </a:r>
            <a:b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специалистов массовых технических профессий</a:t>
            </a: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323850" y="1981200"/>
            <a:ext cx="8208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Перечень специальностей по которым осуществляется подготовка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23850" y="2325688"/>
            <a:ext cx="3960813" cy="3048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indent="-347472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Водитель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транспортного средства категории «А, В, С и Д». </a:t>
            </a:r>
          </a:p>
          <a:p>
            <a:pPr indent="-347472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Водитель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транспортного средства со спецсигналами.</a:t>
            </a:r>
          </a:p>
          <a:p>
            <a:pPr algn="just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Матрос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(для судов речного флота).</a:t>
            </a:r>
          </a:p>
          <a:p>
            <a:pPr algn="just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Моторист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самостоятельного управления судовым двигателем.</a:t>
            </a:r>
          </a:p>
          <a:p>
            <a:pPr algn="just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Бортпроводник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(для судов речного флота).</a:t>
            </a:r>
          </a:p>
          <a:p>
            <a:pPr algn="just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Шкипер.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Водолаз.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Судоводитель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маломерного судна.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4638675" y="2336800"/>
            <a:ext cx="3960813" cy="3540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indent="-347472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Специалисты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по:</a:t>
            </a: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ремонту радиоэлектронной аппаратуры и приборов;</a:t>
            </a: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ремонту и техническому обслуживанию ПК (ноутбуков);</a:t>
            </a: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диагностики и модернизации ПК;</a:t>
            </a: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диагностики и сервисному обслуживанию телеаппаратуры;</a:t>
            </a: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ремонту и обслуживанию крупной бытовой техники;</a:t>
            </a: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ремонту и обслуживанию малой бытовой техники;</a:t>
            </a: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установке дополнительного оборудования на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автомобили.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8" name="Picture 4" descr="C:\Documents and Settings\user\Рабочий стол\буклет РО Москвы\Справочный материал\фото школа\IMG_0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0950" y="5816600"/>
            <a:ext cx="1255713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5" descr="C:\Documents and Settings\user\Рабочий стол\буклет РО Москвы\Справочный материал\фото школа\Т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5818188"/>
            <a:ext cx="126682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6" descr="C:\Documents and Settings\user\Рабочий стол\буклет РО Москвы\Справочный материал\фото школа\CRW_2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5818188"/>
            <a:ext cx="13684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7" descr="C:\Documents and Settings\user\Рабочий стол\буклет РО Москвы\Справочный материал\фото по ВУС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0525" y="5786438"/>
            <a:ext cx="14970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4" descr="DSC000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9400" y="5816600"/>
            <a:ext cx="130333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9" descr="http://www.dosaaf-centr.ru/allimages/kinds/sm/6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13" y="5840413"/>
            <a:ext cx="138747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71438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8675</TotalTime>
  <Words>1538</Words>
  <Application>Microsoft Office PowerPoint</Application>
  <PresentationFormat>Экран (4:3)</PresentationFormat>
  <Paragraphs>238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Государственные задачи, решаемые Региональным отделением ДОСААФ России г. Москвы в  соответствии с Постановлением Правительства Российской Федерации  от 28 ноября 2009 г. № 937</vt:lpstr>
      <vt:lpstr>Презентация PowerPoint</vt:lpstr>
      <vt:lpstr>Презентация PowerPoint</vt:lpstr>
      <vt:lpstr>Презентация PowerPoint</vt:lpstr>
      <vt:lpstr>Подготовка  граждан по военно-учетным специальностям</vt:lpstr>
      <vt:lpstr>Подготовка  специалистов массовых технических профессий</vt:lpstr>
      <vt:lpstr>Материально-техническая база образовательных учреждений ДОСААФ России</vt:lpstr>
      <vt:lpstr>Презентация PowerPoint</vt:lpstr>
      <vt:lpstr>Презентация PowerPoint</vt:lpstr>
      <vt:lpstr>Участие в развитии физической культуры,  военно-прикладных видов спорта и патриотическом  (военно-патриотическом) воспитание граждан</vt:lpstr>
      <vt:lpstr>Проведение соревнований и фестивалей по авиамодельным и техническим видам спорта в единые дни ДОСААФ России</vt:lpstr>
      <vt:lpstr>Проведение выставок спортивных достижений,  спортивной техники и имущества организаций  регионального отделения</vt:lpstr>
      <vt:lpstr>Ежегодная Московская городская Спартакиада юношей допризывного возраста</vt:lpstr>
      <vt:lpstr>Проведение спортивных фестивалей и  спортивно оздоровительных дней</vt:lpstr>
      <vt:lpstr>Организация и проведение фестиваля военно-прикладных и технических видов спорта «Готов к труду и обороне»  на базе УСЦ ДОСААФ России ЮВАО г. Москвы</vt:lpstr>
      <vt:lpstr>Организация и проведение фестиваля военно-прикладных и технических видов спорта «Готов к труду и обороне»  на базе УСЦ ДОСААФ России ЮВАО г. Москвы</vt:lpstr>
      <vt:lpstr>Участие и проведение мероприятий военно-патриотического воспитания  </vt:lpstr>
      <vt:lpstr> Создан  «Центр военно-патриотического воспитания и подготовки граждан (молодежи) к военной службе  Регионального отделения ДОСААФ России г. Москвы» </vt:lpstr>
      <vt:lpstr>Презентация PowerPoint</vt:lpstr>
    </vt:vector>
  </TitlesOfParts>
  <Company>РОСТО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XTreme.ws</cp:lastModifiedBy>
  <cp:revision>851</cp:revision>
  <cp:lastPrinted>2014-12-22T09:38:32Z</cp:lastPrinted>
  <dcterms:created xsi:type="dcterms:W3CDTF">2008-04-24T06:34:07Z</dcterms:created>
  <dcterms:modified xsi:type="dcterms:W3CDTF">2015-10-13T11:20:40Z</dcterms:modified>
</cp:coreProperties>
</file>